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75" r:id="rId4"/>
    <p:sldId id="276" r:id="rId5"/>
    <p:sldId id="277" r:id="rId6"/>
    <p:sldId id="278" r:id="rId7"/>
    <p:sldId id="283" r:id="rId8"/>
    <p:sldId id="285" r:id="rId9"/>
    <p:sldId id="286" r:id="rId10"/>
    <p:sldId id="287" r:id="rId11"/>
    <p:sldId id="258" r:id="rId12"/>
    <p:sldId id="256" r:id="rId13"/>
    <p:sldId id="257" r:id="rId14"/>
    <p:sldId id="259" r:id="rId15"/>
    <p:sldId id="260" r:id="rId16"/>
    <p:sldId id="262" r:id="rId17"/>
    <p:sldId id="273" r:id="rId18"/>
    <p:sldId id="265" r:id="rId19"/>
    <p:sldId id="271" r:id="rId20"/>
    <p:sldId id="267" r:id="rId21"/>
    <p:sldId id="266" r:id="rId22"/>
    <p:sldId id="268" r:id="rId23"/>
    <p:sldId id="284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514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%20B%20Doupe\Documents\LTC%20paper\Copy%20of%20Reanalysis%20of%20data%2008%2005%2013%20(2)MMc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62311871529569E-2"/>
          <c:y val="2.6707089135255661E-2"/>
          <c:w val="0.84236943550119514"/>
          <c:h val="0.85406051854203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1'!$Q$6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>
                <a:alpha val="47000"/>
              </a:srgbClr>
            </a:solidFill>
          </c:spPr>
          <c:invertIfNegative val="0"/>
          <c:cat>
            <c:strRef>
              <c:f>'Table 1'!$P$7:$P$16</c:f>
              <c:strCache>
                <c:ptCount val="10"/>
                <c:pt idx="0">
                  <c:v>British 
Columbia</c:v>
                </c:pt>
                <c:pt idx="1">
                  <c:v>Alberta</c:v>
                </c:pt>
                <c:pt idx="2">
                  <c:v>Manitoba</c:v>
                </c:pt>
                <c:pt idx="3">
                  <c:v>Saskatchewan</c:v>
                </c:pt>
                <c:pt idx="4">
                  <c:v>Ontario</c:v>
                </c:pt>
                <c:pt idx="5">
                  <c:v>Quebec</c:v>
                </c:pt>
                <c:pt idx="6">
                  <c:v>New 
Brunswick</c:v>
                </c:pt>
                <c:pt idx="7">
                  <c:v>Newfoundland 
&amp; Labrador</c:v>
                </c:pt>
                <c:pt idx="8">
                  <c:v>Nova Scotia</c:v>
                </c:pt>
                <c:pt idx="9">
                  <c:v>Prince Edward 
Island</c:v>
                </c:pt>
              </c:strCache>
            </c:strRef>
          </c:cat>
          <c:val>
            <c:numRef>
              <c:f>'Table 1'!$Q$7:$Q$16</c:f>
              <c:numCache>
                <c:formatCode>General</c:formatCode>
                <c:ptCount val="10"/>
                <c:pt idx="0">
                  <c:v>13.271605144128538</c:v>
                </c:pt>
                <c:pt idx="1">
                  <c:v>10.956022326312439</c:v>
                </c:pt>
                <c:pt idx="2">
                  <c:v>3.6297729597588435</c:v>
                </c:pt>
                <c:pt idx="3">
                  <c:v>3.0675233931123089</c:v>
                </c:pt>
                <c:pt idx="4">
                  <c:v>38.760885309770714</c:v>
                </c:pt>
                <c:pt idx="5">
                  <c:v>23.135352000458191</c:v>
                </c:pt>
                <c:pt idx="6">
                  <c:v>2.190394233843401</c:v>
                </c:pt>
                <c:pt idx="7">
                  <c:v>1.4873575334630074</c:v>
                </c:pt>
                <c:pt idx="8">
                  <c:v>2.750431178540178</c:v>
                </c:pt>
                <c:pt idx="9">
                  <c:v>0.42250059629146591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6"/>
        <c:overlap val="-89"/>
        <c:axId val="70246400"/>
        <c:axId val="70247936"/>
      </c:barChart>
      <c:catAx>
        <c:axId val="7024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000"/>
            </a:pPr>
            <a:endParaRPr lang="en-US"/>
          </a:p>
        </c:txPr>
        <c:crossAx val="70247936"/>
        <c:crosses val="autoZero"/>
        <c:auto val="1"/>
        <c:lblAlgn val="ctr"/>
        <c:lblOffset val="100"/>
        <c:noMultiLvlLbl val="0"/>
      </c:catAx>
      <c:valAx>
        <c:axId val="70247936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02464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788192022380054"/>
          <c:y val="3.7351323175439259E-2"/>
          <c:w val="0.14621709823021639"/>
          <c:h val="0.1862335730379650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32044135759225E-2"/>
          <c:y val="1.7544750991044085E-2"/>
          <c:w val="0.82757332460658362"/>
          <c:h val="0.80658703990773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4'!$C$81</c:f>
              <c:strCache>
                <c:ptCount val="1"/>
                <c:pt idx="0">
                  <c:v>% of all hospital days recorded as ALC waiting for LTC Admission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layout>
                <c:manualLayout>
                  <c:x val="-7.046357517910587E-2"/>
                  <c:y val="3.653165349518915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AB</a:t>
                    </a:r>
                  </a:p>
                  <a:p>
                    <a:r>
                      <a:rPr lang="en-US"/>
                      <a:t>267.2, 3.4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98233806494059E-2"/>
                  <c:y val="5.885655285336017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NFDL &amp; L</a:t>
                    </a:r>
                    <a:endParaRPr lang="en-US" b="1"/>
                  </a:p>
                  <a:p>
                    <a:r>
                      <a:rPr lang="en-US"/>
                      <a:t>287.9, 4.5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724061466352941E-3"/>
                  <c:y val="-3.044304457932439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BC</a:t>
                    </a:r>
                  </a:p>
                  <a:p>
                    <a:r>
                      <a:rPr lang="en-US"/>
                      <a:t>264.1, 4.7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53421513223536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ONT</a:t>
                    </a:r>
                  </a:p>
                  <a:p>
                    <a:r>
                      <a:rPr lang="en-US"/>
                      <a:t>297.2, 5.1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324.7, 6.0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363.2, 6.8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739513712752852E-2"/>
                  <c:y val="5.885655285336029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338.3, 11.9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362030733176477E-3"/>
                  <c:y val="-2.029536305288284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New B</a:t>
                    </a:r>
                  </a:p>
                  <a:p>
                    <a:r>
                      <a:rPr lang="en-US"/>
                      <a:t>256.7, 12.4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31750">
                <a:solidFill>
                  <a:srgbClr val="002060"/>
                </a:solidFill>
              </a:ln>
            </c:spPr>
            <c:trendlineType val="linear"/>
            <c:forward val="20"/>
            <c:backward val="25"/>
            <c:dispRSqr val="1"/>
            <c:dispEq val="1"/>
            <c:trendlineLbl>
              <c:layout>
                <c:manualLayout>
                  <c:x val="5.5948604321863313E-2"/>
                  <c:y val="-3.791173818278518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>
                        <a:solidFill>
                          <a:srgbClr val="002060"/>
                        </a:solidFill>
                      </a:rPr>
                      <a:t>R² = 0.03; NS</a:t>
                    </a:r>
                    <a:endParaRPr lang="en-US" sz="2000" b="1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4'!$B$82:$B$89</c:f>
              <c:numCache>
                <c:formatCode>0.0</c:formatCode>
                <c:ptCount val="8"/>
                <c:pt idx="0">
                  <c:v>267.16541978387374</c:v>
                </c:pt>
                <c:pt idx="1">
                  <c:v>287.94246050441291</c:v>
                </c:pt>
                <c:pt idx="2">
                  <c:v>264.10889841189817</c:v>
                </c:pt>
                <c:pt idx="3">
                  <c:v>297.16734528774936</c:v>
                </c:pt>
                <c:pt idx="4">
                  <c:v>324.66204702942201</c:v>
                </c:pt>
                <c:pt idx="5">
                  <c:v>363.16516931582595</c:v>
                </c:pt>
                <c:pt idx="6">
                  <c:v>338.30671931234485</c:v>
                </c:pt>
                <c:pt idx="7">
                  <c:v>256.68232156317026</c:v>
                </c:pt>
              </c:numCache>
            </c:numRef>
          </c:xVal>
          <c:yVal>
            <c:numRef>
              <c:f>'Fig 4'!$C$82:$C$89</c:f>
              <c:numCache>
                <c:formatCode>#,##0.0</c:formatCode>
                <c:ptCount val="8"/>
                <c:pt idx="0">
                  <c:v>3.4</c:v>
                </c:pt>
                <c:pt idx="1">
                  <c:v>4.5</c:v>
                </c:pt>
                <c:pt idx="2">
                  <c:v>4.7</c:v>
                </c:pt>
                <c:pt idx="3">
                  <c:v>5.0999999999999996</c:v>
                </c:pt>
                <c:pt idx="4">
                  <c:v>6</c:v>
                </c:pt>
                <c:pt idx="5">
                  <c:v>6.8</c:v>
                </c:pt>
                <c:pt idx="6">
                  <c:v>11.9</c:v>
                </c:pt>
                <c:pt idx="7">
                  <c:v>12.4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94944"/>
        <c:axId val="78221696"/>
      </c:scatterChart>
      <c:valAx>
        <c:axId val="78194944"/>
        <c:scaling>
          <c:orientation val="minMax"/>
          <c:max val="380"/>
          <c:min val="2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solidFill>
                      <a:srgbClr val="002060"/>
                    </a:solidFill>
                  </a:rPr>
                  <a:t>Bed Supply (# / </a:t>
                </a:r>
                <a:r>
                  <a:rPr lang="en-US" sz="1800" b="1" i="0" baseline="0" dirty="0">
                    <a:solidFill>
                      <a:srgbClr val="002060"/>
                    </a:solidFill>
                  </a:rPr>
                  <a:t>1000 population 85+years </a:t>
                </a:r>
                <a:r>
                  <a:rPr lang="en-US" sz="1800" b="1" i="0" baseline="0" dirty="0" smtClean="0">
                    <a:solidFill>
                      <a:srgbClr val="002060"/>
                    </a:solidFill>
                  </a:rPr>
                  <a:t>old)</a:t>
                </a:r>
                <a:endParaRPr lang="en-US" sz="1800" b="1" i="0" baseline="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33340196289254459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221696"/>
        <c:crosses val="autoZero"/>
        <c:crossBetween val="midCat"/>
      </c:valAx>
      <c:valAx>
        <c:axId val="78221696"/>
        <c:scaling>
          <c:orientation val="minMax"/>
          <c:max val="15"/>
          <c:min val="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2060"/>
                    </a:solidFill>
                  </a:rPr>
                  <a:t>% of all Hospital 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Days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that are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 ALC days waiting 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 NH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Admission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1949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62311871529541E-2"/>
          <c:y val="2.6707089135255661E-2"/>
          <c:w val="0.84236943550119536"/>
          <c:h val="0.85406051854203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1'!$Q$6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>
                <a:alpha val="47000"/>
              </a:srgbClr>
            </a:solidFill>
          </c:spPr>
          <c:invertIfNegative val="0"/>
          <c:cat>
            <c:strRef>
              <c:f>'Table 1'!$P$7:$P$16</c:f>
              <c:strCache>
                <c:ptCount val="10"/>
                <c:pt idx="0">
                  <c:v>British 
Columbia</c:v>
                </c:pt>
                <c:pt idx="1">
                  <c:v>Alberta</c:v>
                </c:pt>
                <c:pt idx="2">
                  <c:v>Manitoba</c:v>
                </c:pt>
                <c:pt idx="3">
                  <c:v>Saskatchewan</c:v>
                </c:pt>
                <c:pt idx="4">
                  <c:v>Ontario</c:v>
                </c:pt>
                <c:pt idx="5">
                  <c:v>Quebec</c:v>
                </c:pt>
                <c:pt idx="6">
                  <c:v>New 
Brunswick</c:v>
                </c:pt>
                <c:pt idx="7">
                  <c:v>Newfoundland 
&amp; Labrador</c:v>
                </c:pt>
                <c:pt idx="8">
                  <c:v>Nova Scotia</c:v>
                </c:pt>
                <c:pt idx="9">
                  <c:v>Prince Edward 
Island</c:v>
                </c:pt>
              </c:strCache>
            </c:strRef>
          </c:cat>
          <c:val>
            <c:numRef>
              <c:f>'Table 1'!$Q$7:$Q$16</c:f>
              <c:numCache>
                <c:formatCode>General</c:formatCode>
                <c:ptCount val="10"/>
                <c:pt idx="0">
                  <c:v>13.271605144128538</c:v>
                </c:pt>
                <c:pt idx="1">
                  <c:v>10.956022326312439</c:v>
                </c:pt>
                <c:pt idx="2">
                  <c:v>3.6297729597588435</c:v>
                </c:pt>
                <c:pt idx="3">
                  <c:v>3.0675233931123089</c:v>
                </c:pt>
                <c:pt idx="4">
                  <c:v>38.760885309770714</c:v>
                </c:pt>
                <c:pt idx="5">
                  <c:v>23.135352000458191</c:v>
                </c:pt>
                <c:pt idx="6">
                  <c:v>2.190394233843401</c:v>
                </c:pt>
                <c:pt idx="7">
                  <c:v>1.4873575334630074</c:v>
                </c:pt>
                <c:pt idx="8">
                  <c:v>2.750431178540178</c:v>
                </c:pt>
                <c:pt idx="9">
                  <c:v>0.42250059629146591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6"/>
        <c:overlap val="-89"/>
        <c:axId val="70772992"/>
        <c:axId val="78651776"/>
      </c:barChart>
      <c:lineChart>
        <c:grouping val="standard"/>
        <c:varyColors val="0"/>
        <c:ser>
          <c:idx val="1"/>
          <c:order val="1"/>
          <c:tx>
            <c:strRef>
              <c:f>'Table 1'!$R$6</c:f>
              <c:strCache>
                <c:ptCount val="1"/>
                <c:pt idx="0">
                  <c:v>65-74</c:v>
                </c:pt>
              </c:strCache>
            </c:strRef>
          </c:tx>
          <c:spPr>
            <a:ln>
              <a:noFill/>
            </a:ln>
          </c:spPr>
          <c:marker>
            <c:symbol val="star"/>
            <c:size val="11"/>
            <c:spPr>
              <a:noFill/>
              <a:ln w="22225">
                <a:solidFill>
                  <a:schemeClr val="tx1"/>
                </a:solidFill>
              </a:ln>
            </c:spPr>
          </c:marker>
          <c:cat>
            <c:strRef>
              <c:f>'Table 1'!$P$7:$P$16</c:f>
              <c:strCache>
                <c:ptCount val="10"/>
                <c:pt idx="0">
                  <c:v>British 
Columbia</c:v>
                </c:pt>
                <c:pt idx="1">
                  <c:v>Alberta</c:v>
                </c:pt>
                <c:pt idx="2">
                  <c:v>Manitoba</c:v>
                </c:pt>
                <c:pt idx="3">
                  <c:v>Saskatchewan</c:v>
                </c:pt>
                <c:pt idx="4">
                  <c:v>Ontario</c:v>
                </c:pt>
                <c:pt idx="5">
                  <c:v>Quebec</c:v>
                </c:pt>
                <c:pt idx="6">
                  <c:v>New 
Brunswick</c:v>
                </c:pt>
                <c:pt idx="7">
                  <c:v>Newfoundland 
&amp; Labrador</c:v>
                </c:pt>
                <c:pt idx="8">
                  <c:v>Nova Scotia</c:v>
                </c:pt>
                <c:pt idx="9">
                  <c:v>Prince Edward 
Island</c:v>
                </c:pt>
              </c:strCache>
            </c:strRef>
          </c:cat>
          <c:val>
            <c:numRef>
              <c:f>'Table 1'!$R$7:$R$16</c:f>
              <c:numCache>
                <c:formatCode>General</c:formatCode>
                <c:ptCount val="10"/>
                <c:pt idx="0">
                  <c:v>13.96951836326377</c:v>
                </c:pt>
                <c:pt idx="1">
                  <c:v>8.3369105521110569</c:v>
                </c:pt>
                <c:pt idx="2">
                  <c:v>3.3247231232666037</c:v>
                </c:pt>
                <c:pt idx="3">
                  <c:v>2.8294618494283288</c:v>
                </c:pt>
                <c:pt idx="4">
                  <c:v>37.539893765934174</c:v>
                </c:pt>
                <c:pt idx="5">
                  <c:v>25.80730051250659</c:v>
                </c:pt>
                <c:pt idx="6">
                  <c:v>2.5225924695500908</c:v>
                </c:pt>
                <c:pt idx="7">
                  <c:v>1.8035901589778236</c:v>
                </c:pt>
                <c:pt idx="8">
                  <c:v>3.2227443924762693</c:v>
                </c:pt>
                <c:pt idx="9">
                  <c:v>0.471185036151684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'Table 1'!$S$6</c:f>
              <c:strCache>
                <c:ptCount val="1"/>
                <c:pt idx="0">
                  <c:v>75-84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7"/>
            <c:spPr>
              <a:solidFill>
                <a:schemeClr val="accent6">
                  <a:lumMod val="75000"/>
                </a:schemeClr>
              </a:solidFill>
            </c:spPr>
          </c:marker>
          <c:cat>
            <c:strRef>
              <c:f>'Table 1'!$P$7:$P$16</c:f>
              <c:strCache>
                <c:ptCount val="10"/>
                <c:pt idx="0">
                  <c:v>British 
Columbia</c:v>
                </c:pt>
                <c:pt idx="1">
                  <c:v>Alberta</c:v>
                </c:pt>
                <c:pt idx="2">
                  <c:v>Manitoba</c:v>
                </c:pt>
                <c:pt idx="3">
                  <c:v>Saskatchewan</c:v>
                </c:pt>
                <c:pt idx="4">
                  <c:v>Ontario</c:v>
                </c:pt>
                <c:pt idx="5">
                  <c:v>Quebec</c:v>
                </c:pt>
                <c:pt idx="6">
                  <c:v>New 
Brunswick</c:v>
                </c:pt>
                <c:pt idx="7">
                  <c:v>Newfoundland 
&amp; Labrador</c:v>
                </c:pt>
                <c:pt idx="8">
                  <c:v>Nova Scotia</c:v>
                </c:pt>
                <c:pt idx="9">
                  <c:v>Prince Edward 
Island</c:v>
                </c:pt>
              </c:strCache>
            </c:strRef>
          </c:cat>
          <c:val>
            <c:numRef>
              <c:f>'Table 1'!$S$7:$S$16</c:f>
              <c:numCache>
                <c:formatCode>General</c:formatCode>
                <c:ptCount val="10"/>
                <c:pt idx="0">
                  <c:v>13.997094893773976</c:v>
                </c:pt>
                <c:pt idx="1">
                  <c:v>8.2116971472940552</c:v>
                </c:pt>
                <c:pt idx="2">
                  <c:v>3.5307693112903218</c:v>
                </c:pt>
                <c:pt idx="3">
                  <c:v>3.2797282327927268</c:v>
                </c:pt>
                <c:pt idx="4">
                  <c:v>38.756506163344795</c:v>
                </c:pt>
                <c:pt idx="5">
                  <c:v>24.795309466471512</c:v>
                </c:pt>
                <c:pt idx="6">
                  <c:v>2.3611531018074094</c:v>
                </c:pt>
                <c:pt idx="7">
                  <c:v>1.5031677233954646</c:v>
                </c:pt>
                <c:pt idx="8">
                  <c:v>3.0022714999719833</c:v>
                </c:pt>
                <c:pt idx="9">
                  <c:v>0.45497731886650367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'Table 1'!$T$6</c:f>
              <c:strCache>
                <c:ptCount val="1"/>
                <c:pt idx="0">
                  <c:v>85+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noFill/>
              <a:ln w="25400">
                <a:solidFill>
                  <a:srgbClr val="00B050"/>
                </a:solidFill>
              </a:ln>
            </c:spPr>
          </c:marker>
          <c:cat>
            <c:strRef>
              <c:f>'Table 1'!$P$7:$P$16</c:f>
              <c:strCache>
                <c:ptCount val="10"/>
                <c:pt idx="0">
                  <c:v>British 
Columbia</c:v>
                </c:pt>
                <c:pt idx="1">
                  <c:v>Alberta</c:v>
                </c:pt>
                <c:pt idx="2">
                  <c:v>Manitoba</c:v>
                </c:pt>
                <c:pt idx="3">
                  <c:v>Saskatchewan</c:v>
                </c:pt>
                <c:pt idx="4">
                  <c:v>Ontario</c:v>
                </c:pt>
                <c:pt idx="5">
                  <c:v>Quebec</c:v>
                </c:pt>
                <c:pt idx="6">
                  <c:v>New 
Brunswick</c:v>
                </c:pt>
                <c:pt idx="7">
                  <c:v>Newfoundland 
&amp; Labrador</c:v>
                </c:pt>
                <c:pt idx="8">
                  <c:v>Nova Scotia</c:v>
                </c:pt>
                <c:pt idx="9">
                  <c:v>Prince Edward 
Island</c:v>
                </c:pt>
              </c:strCache>
            </c:strRef>
          </c:cat>
          <c:val>
            <c:numRef>
              <c:f>'Table 1'!$T$7:$T$16</c:f>
              <c:numCache>
                <c:formatCode>General</c:formatCode>
                <c:ptCount val="10"/>
                <c:pt idx="0">
                  <c:v>14.752805896659703</c:v>
                </c:pt>
                <c:pt idx="1">
                  <c:v>8.0528676301051014</c:v>
                </c:pt>
                <c:pt idx="2">
                  <c:v>4.257227647658218</c:v>
                </c:pt>
                <c:pt idx="3">
                  <c:v>3.9284784565151085</c:v>
                </c:pt>
                <c:pt idx="4">
                  <c:v>38.981472528616784</c:v>
                </c:pt>
                <c:pt idx="5">
                  <c:v>23.68109840906218</c:v>
                </c:pt>
                <c:pt idx="6">
                  <c:v>2.565582488527248</c:v>
                </c:pt>
                <c:pt idx="7">
                  <c:v>1.2969973744691297</c:v>
                </c:pt>
                <c:pt idx="8">
                  <c:v>3.1970486950442165</c:v>
                </c:pt>
                <c:pt idx="9">
                  <c:v>0.43049780957835326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54848"/>
        <c:axId val="78653312"/>
      </c:lineChart>
      <c:catAx>
        <c:axId val="70772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000"/>
            </a:pPr>
            <a:endParaRPr lang="en-US"/>
          </a:p>
        </c:txPr>
        <c:crossAx val="78651776"/>
        <c:crosses val="autoZero"/>
        <c:auto val="1"/>
        <c:lblAlgn val="ctr"/>
        <c:lblOffset val="100"/>
        <c:noMultiLvlLbl val="0"/>
      </c:catAx>
      <c:valAx>
        <c:axId val="78651776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0772992"/>
        <c:crosses val="autoZero"/>
        <c:crossBetween val="between"/>
      </c:valAx>
      <c:valAx>
        <c:axId val="78653312"/>
        <c:scaling>
          <c:orientation val="minMax"/>
          <c:max val="40"/>
        </c:scaling>
        <c:delete val="1"/>
        <c:axPos val="r"/>
        <c:numFmt formatCode="General" sourceLinked="1"/>
        <c:majorTickMark val="out"/>
        <c:minorTickMark val="none"/>
        <c:tickLblPos val="none"/>
        <c:crossAx val="78654848"/>
        <c:crosses val="max"/>
        <c:crossBetween val="between"/>
      </c:valAx>
      <c:catAx>
        <c:axId val="78654848"/>
        <c:scaling>
          <c:orientation val="minMax"/>
        </c:scaling>
        <c:delete val="1"/>
        <c:axPos val="b"/>
        <c:majorTickMark val="out"/>
        <c:minorTickMark val="none"/>
        <c:tickLblPos val="none"/>
        <c:crossAx val="7865331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778819202238012"/>
          <c:y val="3.7351323175439252E-2"/>
          <c:w val="0.15871710975647543"/>
          <c:h val="0.5313493214980306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5449601916338E-2"/>
          <c:y val="2.0936199035646107E-2"/>
          <c:w val="0.85739047246899214"/>
          <c:h val="0.87936975256717553"/>
        </c:manualLayout>
      </c:layout>
      <c:lineChart>
        <c:grouping val="standard"/>
        <c:varyColors val="0"/>
        <c:ser>
          <c:idx val="1"/>
          <c:order val="0"/>
          <c:tx>
            <c:strRef>
              <c:f>'Table 1'!$R$36</c:f>
              <c:strCache>
                <c:ptCount val="1"/>
                <c:pt idx="0">
                  <c:v>85+ years old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solidFill>
                  <a:schemeClr val="tx1"/>
                </a:solidFill>
              </a:ln>
            </c:spPr>
          </c:marker>
          <c:cat>
            <c:strRef>
              <c:f>'Table 1'!$P$37:$P$47</c:f>
              <c:strCache>
                <c:ptCount val="11"/>
                <c:pt idx="0">
                  <c:v>Canada</c:v>
                </c:pt>
                <c:pt idx="1">
                  <c:v>British 
Columbia</c:v>
                </c:pt>
                <c:pt idx="2">
                  <c:v>Alberta</c:v>
                </c:pt>
                <c:pt idx="3">
                  <c:v>Manitoba</c:v>
                </c:pt>
                <c:pt idx="4">
                  <c:v>Saskatchewan</c:v>
                </c:pt>
                <c:pt idx="5">
                  <c:v>Ontario</c:v>
                </c:pt>
                <c:pt idx="6">
                  <c:v>Quebec</c:v>
                </c:pt>
                <c:pt idx="7">
                  <c:v>New 
Brunswick</c:v>
                </c:pt>
                <c:pt idx="8">
                  <c:v>Newfoundland 
&amp; Labrador</c:v>
                </c:pt>
                <c:pt idx="9">
                  <c:v>Nova Scotia</c:v>
                </c:pt>
                <c:pt idx="10">
                  <c:v>Prince Edward 
Island</c:v>
                </c:pt>
              </c:strCache>
            </c:strRef>
          </c:cat>
          <c:val>
            <c:numRef>
              <c:f>'Table 1'!$R$37:$R$47</c:f>
              <c:numCache>
                <c:formatCode>General</c:formatCode>
                <c:ptCount val="11"/>
                <c:pt idx="0">
                  <c:v>294</c:v>
                </c:pt>
                <c:pt idx="1">
                  <c:v>264.10889841189817</c:v>
                </c:pt>
                <c:pt idx="2">
                  <c:v>267.16541978387374</c:v>
                </c:pt>
                <c:pt idx="3">
                  <c:v>338.30671931234485</c:v>
                </c:pt>
                <c:pt idx="4">
                  <c:v>324.66204702942201</c:v>
                </c:pt>
                <c:pt idx="5">
                  <c:v>297.16734528774936</c:v>
                </c:pt>
                <c:pt idx="6">
                  <c:v>287.94246050441291</c:v>
                </c:pt>
                <c:pt idx="7">
                  <c:v>256.68232156317026</c:v>
                </c:pt>
                <c:pt idx="8">
                  <c:v>303.93393737813943</c:v>
                </c:pt>
                <c:pt idx="9">
                  <c:v>319.74688256095288</c:v>
                </c:pt>
                <c:pt idx="10">
                  <c:v>363.16516931582595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93120"/>
        <c:axId val="78695040"/>
      </c:lineChart>
      <c:catAx>
        <c:axId val="7869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8695040"/>
        <c:crosses val="autoZero"/>
        <c:auto val="1"/>
        <c:lblAlgn val="ctr"/>
        <c:lblOffset val="100"/>
        <c:noMultiLvlLbl val="0"/>
      </c:catAx>
      <c:valAx>
        <c:axId val="78695040"/>
        <c:scaling>
          <c:orientation val="minMax"/>
          <c:min val="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69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6314661263256"/>
          <c:y val="5.3839636936826044E-2"/>
          <c:w val="0.82069064654774981"/>
          <c:h val="0.806587039907740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1 new'!$E$41</c:f>
              <c:strCache>
                <c:ptCount val="1"/>
                <c:pt idx="0">
                  <c:v>Bed Density 75+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31750">
                <a:solidFill>
                  <a:srgbClr val="002060"/>
                </a:solidFill>
              </a:ln>
            </c:spPr>
            <c:trendlineType val="linear"/>
            <c:forward val="1.5"/>
            <c:backward val="2"/>
            <c:dispRSqr val="1"/>
            <c:dispEq val="1"/>
            <c:trendlineLbl>
              <c:layout>
                <c:manualLayout>
                  <c:x val="0.14409554941477876"/>
                  <c:y val="-4.42669914934058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 dirty="0">
                        <a:solidFill>
                          <a:srgbClr val="002060"/>
                        </a:solidFill>
                      </a:rPr>
                      <a:t>R² = </a:t>
                    </a:r>
                    <a:r>
                      <a:rPr lang="en-US" sz="1800" b="1" baseline="0" dirty="0" smtClean="0">
                        <a:solidFill>
                          <a:srgbClr val="002060"/>
                        </a:solidFill>
                      </a:rPr>
                      <a:t>0.09; </a:t>
                    </a:r>
                    <a:r>
                      <a:rPr lang="en-US" sz="1800" b="1" baseline="0" dirty="0">
                        <a:solidFill>
                          <a:srgbClr val="002060"/>
                        </a:solidFill>
                      </a:rPr>
                      <a:t>NS</a:t>
                    </a:r>
                    <a:endParaRPr lang="en-US" sz="1800" b="1" dirty="0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1 new'!$D$42:$D$51</c:f>
              <c:numCache>
                <c:formatCode>General</c:formatCode>
                <c:ptCount val="10"/>
                <c:pt idx="0">
                  <c:v>10283</c:v>
                </c:pt>
                <c:pt idx="1">
                  <c:v>33131</c:v>
                </c:pt>
                <c:pt idx="2">
                  <c:v>55593</c:v>
                </c:pt>
                <c:pt idx="3">
                  <c:v>70250</c:v>
                </c:pt>
                <c:pt idx="4">
                  <c:v>79673</c:v>
                </c:pt>
                <c:pt idx="5">
                  <c:v>85960</c:v>
                </c:pt>
                <c:pt idx="6">
                  <c:v>187496</c:v>
                </c:pt>
                <c:pt idx="7">
                  <c:v>326493</c:v>
                </c:pt>
                <c:pt idx="8">
                  <c:v>561880</c:v>
                </c:pt>
                <c:pt idx="9">
                  <c:v>891471</c:v>
                </c:pt>
              </c:numCache>
            </c:numRef>
          </c:xVal>
          <c:yVal>
            <c:numRef>
              <c:f>'Fig 1 new'!$E$42:$E$51</c:f>
              <c:numCache>
                <c:formatCode>0.0</c:formatCode>
                <c:ptCount val="10"/>
                <c:pt idx="0">
                  <c:v>102.20752698628807</c:v>
                </c:pt>
                <c:pt idx="1">
                  <c:v>79.985512058193208</c:v>
                </c:pt>
                <c:pt idx="2">
                  <c:v>79.632327811055305</c:v>
                </c:pt>
                <c:pt idx="3">
                  <c:v>97.822064056939439</c:v>
                </c:pt>
                <c:pt idx="4">
                  <c:v>107.6148758048523</c:v>
                </c:pt>
                <c:pt idx="5">
                  <c:v>112.63378315495574</c:v>
                </c:pt>
                <c:pt idx="6">
                  <c:v>77.137645603106193</c:v>
                </c:pt>
                <c:pt idx="7">
                  <c:v>80.225303452141389</c:v>
                </c:pt>
                <c:pt idx="8">
                  <c:v>81.58147647184451</c:v>
                </c:pt>
                <c:pt idx="9">
                  <c:v>87.353374366636658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01440"/>
        <c:axId val="79903360"/>
      </c:scatterChart>
      <c:valAx>
        <c:axId val="79901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2060"/>
                    </a:solidFill>
                  </a:rPr>
                  <a:t>#</a:t>
                </a:r>
                <a:r>
                  <a:rPr lang="en-US" sz="1600" baseline="0" dirty="0">
                    <a:solidFill>
                      <a:srgbClr val="002060"/>
                    </a:solidFill>
                  </a:rPr>
                  <a:t> of people 8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5</a:t>
                </a:r>
                <a:r>
                  <a:rPr lang="en-US" sz="1600" dirty="0">
                    <a:solidFill>
                      <a:srgbClr val="002060"/>
                    </a:solidFill>
                  </a:rPr>
                  <a:t>+ years old</a:t>
                </a:r>
              </a:p>
            </c:rich>
          </c:tx>
          <c:layout>
            <c:manualLayout>
              <c:xMode val="edge"/>
              <c:yMode val="edge"/>
              <c:x val="0.33340196289254348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903360"/>
        <c:crosses val="autoZero"/>
        <c:crossBetween val="midCat"/>
      </c:valAx>
      <c:valAx>
        <c:axId val="79903360"/>
        <c:scaling>
          <c:orientation val="minMax"/>
          <c:min val="7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NH Bed  Supply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(# / 1,000 85+)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92E-3"/>
              <c:y val="0.1705580916454497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9014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673814074439"/>
          <c:y val="4.7790489279195741E-2"/>
          <c:w val="0.86067190898130552"/>
          <c:h val="0.811955373716549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1 new'!$D$73</c:f>
              <c:strCache>
                <c:ptCount val="1"/>
                <c:pt idx="0">
                  <c:v>Bed Density 85+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layout>
                <c:manualLayout>
                  <c:x val="-4.3785633887552355E-2"/>
                  <c:y val="5.242594636612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BC</a:t>
                    </a:r>
                  </a:p>
                  <a:p>
                    <a:r>
                      <a:rPr lang="en-US"/>
                      <a:t>99175, 264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785633887552404E-2"/>
                  <c:y val="6.65406242339335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AB</a:t>
                    </a:r>
                  </a:p>
                  <a:p>
                    <a:r>
                      <a:rPr lang="en-US"/>
                      <a:t>54135, 267.2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668043952984304E-3"/>
                  <c:y val="-4.2561192517696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28619, 338.3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97321877167207E-3"/>
                  <c:y val="-2.374925125461152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26409, 324.7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434436711515121E-2"/>
                  <c:y val="-6.452424168138996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ONT</a:t>
                    </a:r>
                  </a:p>
                  <a:p>
                    <a:r>
                      <a:rPr lang="en-US"/>
                      <a:t>262051, 297.2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948309967427966E-2"/>
                  <c:y val="7.258977189156372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QC</a:t>
                    </a:r>
                  </a:p>
                  <a:p>
                    <a:r>
                      <a:rPr lang="en-US"/>
                      <a:t>159195, 287.9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001901495539891E-2"/>
                  <c:y val="5.444232891867280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New B</a:t>
                    </a:r>
                  </a:p>
                  <a:p>
                    <a:r>
                      <a:rPr lang="en-US"/>
                      <a:t>17247, 256.7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622957807676731E-2"/>
                  <c:y val="5.242594636612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NFLD &amp; L</a:t>
                    </a:r>
                  </a:p>
                  <a:p>
                    <a:r>
                      <a:rPr lang="en-US"/>
                      <a:t>8719, 303.9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162676079875646E-3"/>
                  <c:y val="2.621297318306475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Nova</a:t>
                    </a:r>
                    <a:r>
                      <a:rPr lang="en-US" sz="1400" b="1" baseline="0"/>
                      <a:t> S</a:t>
                    </a:r>
                  </a:p>
                  <a:p>
                    <a:r>
                      <a:rPr lang="en-US"/>
                      <a:t>21492, 319.7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1543976633132863E-4"/>
                  <c:y val="-2.934446944378007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2894, 363.2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22225">
                <a:solidFill>
                  <a:srgbClr val="002060"/>
                </a:solidFill>
              </a:ln>
            </c:spPr>
            <c:trendlineType val="linear"/>
            <c:forward val="1.5"/>
            <c:backward val="2"/>
            <c:dispRSqr val="1"/>
            <c:dispEq val="1"/>
            <c:trendlineLbl>
              <c:layout>
                <c:manualLayout>
                  <c:x val="0.15247708513860486"/>
                  <c:y val="-2.7827929314202166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>
                        <a:solidFill>
                          <a:srgbClr val="002060"/>
                        </a:solidFill>
                      </a:rPr>
                      <a:t>R² = 0.09; NS</a:t>
                    </a:r>
                    <a:endParaRPr lang="en-US" sz="1800" b="1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1 new'!$C$74:$C$83</c:f>
              <c:numCache>
                <c:formatCode>General</c:formatCode>
                <c:ptCount val="10"/>
                <c:pt idx="0">
                  <c:v>99175</c:v>
                </c:pt>
                <c:pt idx="1">
                  <c:v>54135</c:v>
                </c:pt>
                <c:pt idx="2">
                  <c:v>28619</c:v>
                </c:pt>
                <c:pt idx="3">
                  <c:v>26409</c:v>
                </c:pt>
                <c:pt idx="4">
                  <c:v>262051</c:v>
                </c:pt>
                <c:pt idx="5">
                  <c:v>159195</c:v>
                </c:pt>
                <c:pt idx="6">
                  <c:v>17247</c:v>
                </c:pt>
                <c:pt idx="7">
                  <c:v>8719</c:v>
                </c:pt>
                <c:pt idx="8">
                  <c:v>21492</c:v>
                </c:pt>
                <c:pt idx="9">
                  <c:v>2894</c:v>
                </c:pt>
              </c:numCache>
            </c:numRef>
          </c:xVal>
          <c:yVal>
            <c:numRef>
              <c:f>'Fig 1 new'!$D$74:$D$83</c:f>
              <c:numCache>
                <c:formatCode>0.0</c:formatCode>
                <c:ptCount val="10"/>
                <c:pt idx="0" formatCode="General">
                  <c:v>264</c:v>
                </c:pt>
                <c:pt idx="1">
                  <c:v>267.16541978387374</c:v>
                </c:pt>
                <c:pt idx="2">
                  <c:v>338.30671931234474</c:v>
                </c:pt>
                <c:pt idx="3">
                  <c:v>324.66204702942213</c:v>
                </c:pt>
                <c:pt idx="4">
                  <c:v>297.16734528774936</c:v>
                </c:pt>
                <c:pt idx="5">
                  <c:v>287.94246050441302</c:v>
                </c:pt>
                <c:pt idx="6">
                  <c:v>256.68232156317026</c:v>
                </c:pt>
                <c:pt idx="7">
                  <c:v>303.93393737813915</c:v>
                </c:pt>
                <c:pt idx="8">
                  <c:v>319.74688256095288</c:v>
                </c:pt>
                <c:pt idx="9">
                  <c:v>363.16516931582606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696448"/>
        <c:axId val="80698368"/>
      </c:scatterChart>
      <c:valAx>
        <c:axId val="8069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solidFill>
                      <a:srgbClr val="002060"/>
                    </a:solidFill>
                  </a:rPr>
                  <a:t>#</a:t>
                </a:r>
                <a:r>
                  <a:rPr lang="en-US" sz="1600" baseline="0">
                    <a:solidFill>
                      <a:srgbClr val="002060"/>
                    </a:solidFill>
                  </a:rPr>
                  <a:t> of people 8</a:t>
                </a:r>
                <a:r>
                  <a:rPr lang="en-US" sz="1600">
                    <a:solidFill>
                      <a:srgbClr val="002060"/>
                    </a:solidFill>
                  </a:rPr>
                  <a:t>5+ years old</a:t>
                </a:r>
              </a:p>
            </c:rich>
          </c:tx>
          <c:layout>
            <c:manualLayout>
              <c:xMode val="edge"/>
              <c:yMode val="edge"/>
              <c:x val="0.33340196289254403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698368"/>
        <c:crosses val="autoZero"/>
        <c:crossBetween val="midCat"/>
        <c:majorUnit val="25000"/>
      </c:valAx>
      <c:valAx>
        <c:axId val="80698368"/>
        <c:scaling>
          <c:orientation val="minMax"/>
          <c:min val="22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Bed Supply (# / 1,000 people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85+ years old)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96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673814074439"/>
          <c:y val="4.77904892791957E-2"/>
          <c:w val="0.86067190898130508"/>
          <c:h val="0.811955373716549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1 new'!$D$73</c:f>
              <c:strCache>
                <c:ptCount val="1"/>
                <c:pt idx="0">
                  <c:v>Bed Density 85+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5.6668043952984278E-3"/>
                  <c:y val="-4.2561192517696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28619, 338.3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97321877167172E-3"/>
                  <c:y val="-2.374925125461152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26409, 324.7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3.1622957807676703E-2"/>
                  <c:y val="5.242594636612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NFLD &amp; L</a:t>
                    </a:r>
                  </a:p>
                  <a:p>
                    <a:r>
                      <a:rPr lang="en-US"/>
                      <a:t>8719, 303.9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162676079875646E-3"/>
                  <c:y val="2.621297318306470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Nova</a:t>
                    </a:r>
                    <a:r>
                      <a:rPr lang="en-US" sz="1400" b="1" baseline="0"/>
                      <a:t> S</a:t>
                    </a:r>
                  </a:p>
                  <a:p>
                    <a:r>
                      <a:rPr lang="en-US"/>
                      <a:t>21492, 319.7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1543976633132863E-4"/>
                  <c:y val="-2.934446944378007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2894, 363.2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31750">
                <a:solidFill>
                  <a:srgbClr val="002060"/>
                </a:solidFill>
              </a:ln>
            </c:spPr>
            <c:trendlineType val="linear"/>
            <c:forward val="1.5"/>
            <c:backward val="2"/>
            <c:dispRSqr val="1"/>
            <c:dispEq val="1"/>
            <c:trendlineLbl>
              <c:layout>
                <c:manualLayout>
                  <c:x val="0.15247708513860475"/>
                  <c:y val="-2.782792931420214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>
                        <a:solidFill>
                          <a:srgbClr val="002060"/>
                        </a:solidFill>
                      </a:rPr>
                      <a:t>R² = 0.09; NS</a:t>
                    </a:r>
                    <a:endParaRPr lang="en-US" sz="1800" b="1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1 new'!$C$74:$C$83</c:f>
              <c:numCache>
                <c:formatCode>General</c:formatCode>
                <c:ptCount val="10"/>
                <c:pt idx="0">
                  <c:v>99175</c:v>
                </c:pt>
                <c:pt idx="1">
                  <c:v>54135</c:v>
                </c:pt>
                <c:pt idx="2">
                  <c:v>28619</c:v>
                </c:pt>
                <c:pt idx="3">
                  <c:v>26409</c:v>
                </c:pt>
                <c:pt idx="4">
                  <c:v>262051</c:v>
                </c:pt>
                <c:pt idx="5">
                  <c:v>159195</c:v>
                </c:pt>
                <c:pt idx="6">
                  <c:v>17247</c:v>
                </c:pt>
                <c:pt idx="7">
                  <c:v>8719</c:v>
                </c:pt>
                <c:pt idx="8">
                  <c:v>21492</c:v>
                </c:pt>
                <c:pt idx="9">
                  <c:v>2894</c:v>
                </c:pt>
              </c:numCache>
            </c:numRef>
          </c:xVal>
          <c:yVal>
            <c:numRef>
              <c:f>'Fig 1 new'!$D$74:$D$83</c:f>
              <c:numCache>
                <c:formatCode>0.0</c:formatCode>
                <c:ptCount val="10"/>
                <c:pt idx="0" formatCode="General">
                  <c:v>264</c:v>
                </c:pt>
                <c:pt idx="1">
                  <c:v>267.16541978387374</c:v>
                </c:pt>
                <c:pt idx="2">
                  <c:v>338.30671931234485</c:v>
                </c:pt>
                <c:pt idx="3">
                  <c:v>324.66204702942201</c:v>
                </c:pt>
                <c:pt idx="4">
                  <c:v>297.16734528774936</c:v>
                </c:pt>
                <c:pt idx="5">
                  <c:v>287.94246050441291</c:v>
                </c:pt>
                <c:pt idx="6">
                  <c:v>256.68232156317026</c:v>
                </c:pt>
                <c:pt idx="7">
                  <c:v>303.93393737813943</c:v>
                </c:pt>
                <c:pt idx="8">
                  <c:v>319.74688256095288</c:v>
                </c:pt>
                <c:pt idx="9">
                  <c:v>363.16516931582595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95648"/>
        <c:axId val="79997568"/>
      </c:scatterChart>
      <c:valAx>
        <c:axId val="7999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solidFill>
                      <a:srgbClr val="002060"/>
                    </a:solidFill>
                  </a:rPr>
                  <a:t>#</a:t>
                </a:r>
                <a:r>
                  <a:rPr lang="en-US" sz="1600" baseline="0">
                    <a:solidFill>
                      <a:srgbClr val="002060"/>
                    </a:solidFill>
                  </a:rPr>
                  <a:t> of people 8</a:t>
                </a:r>
                <a:r>
                  <a:rPr lang="en-US" sz="1600">
                    <a:solidFill>
                      <a:srgbClr val="002060"/>
                    </a:solidFill>
                  </a:rPr>
                  <a:t>5+ years old</a:t>
                </a:r>
              </a:p>
            </c:rich>
          </c:tx>
          <c:layout>
            <c:manualLayout>
              <c:xMode val="edge"/>
              <c:yMode val="edge"/>
              <c:x val="0.33340196289254348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997568"/>
        <c:crosses val="autoZero"/>
        <c:crossBetween val="midCat"/>
        <c:majorUnit val="25000"/>
      </c:valAx>
      <c:valAx>
        <c:axId val="79997568"/>
        <c:scaling>
          <c:orientation val="minMax"/>
          <c:min val="22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Bed Supply (# / 1,000 people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85+ years old)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9956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673814074439"/>
          <c:y val="4.7790489279195721E-2"/>
          <c:w val="0.8606719089813053"/>
          <c:h val="0.811955373716549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1 new'!$D$73</c:f>
              <c:strCache>
                <c:ptCount val="1"/>
                <c:pt idx="0">
                  <c:v>Bed Density 85+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layout>
                <c:manualLayout>
                  <c:x val="-4.3785633887552335E-2"/>
                  <c:y val="5.242594636612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BC</a:t>
                    </a:r>
                  </a:p>
                  <a:p>
                    <a:r>
                      <a:rPr lang="en-US"/>
                      <a:t>99175, 264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78563388755239E-2"/>
                  <c:y val="6.65406242339334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AB</a:t>
                    </a:r>
                  </a:p>
                  <a:p>
                    <a:r>
                      <a:rPr lang="en-US"/>
                      <a:t>54135, 267.2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668043952984295E-3"/>
                  <c:y val="-4.2561192517696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28619, 338.3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97321877167189E-3"/>
                  <c:y val="-2.374925125461152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26409, 324.7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4344367115151E-2"/>
                  <c:y val="-6.452424168138996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ONT</a:t>
                    </a:r>
                  </a:p>
                  <a:p>
                    <a:r>
                      <a:rPr lang="en-US"/>
                      <a:t>262051, 297.2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948309967427966E-2"/>
                  <c:y val="7.258977189156372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QC</a:t>
                    </a:r>
                  </a:p>
                  <a:p>
                    <a:r>
                      <a:rPr lang="en-US"/>
                      <a:t>159195, 287.9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001901495539891E-2"/>
                  <c:y val="5.444232891867280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New B</a:t>
                    </a:r>
                  </a:p>
                  <a:p>
                    <a:r>
                      <a:rPr lang="en-US"/>
                      <a:t>17247, 256.7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622957807676717E-2"/>
                  <c:y val="5.242594636612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NFLD &amp; L</a:t>
                    </a:r>
                  </a:p>
                  <a:p>
                    <a:r>
                      <a:rPr lang="en-US"/>
                      <a:t>8719, 303.9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162676079875646E-3"/>
                  <c:y val="2.621297318306472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Nova</a:t>
                    </a:r>
                    <a:r>
                      <a:rPr lang="en-US" sz="1400" b="1" baseline="0"/>
                      <a:t> S</a:t>
                    </a:r>
                  </a:p>
                  <a:p>
                    <a:r>
                      <a:rPr lang="en-US"/>
                      <a:t>21492, 319.7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1543976633132863E-4"/>
                  <c:y val="-2.934446944378007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2894, 363.2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9525">
                <a:solidFill>
                  <a:srgbClr val="002060"/>
                </a:solidFill>
              </a:ln>
            </c:spPr>
            <c:trendlineType val="linear"/>
            <c:forward val="1.5"/>
            <c:backward val="2"/>
            <c:dispRSqr val="1"/>
            <c:dispEq val="1"/>
            <c:trendlineLbl>
              <c:layout>
                <c:manualLayout>
                  <c:x val="0.15247708513860481"/>
                  <c:y val="-2.7827929314202158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>
                        <a:solidFill>
                          <a:srgbClr val="002060"/>
                        </a:solidFill>
                      </a:rPr>
                      <a:t>R² = 0.09; NS</a:t>
                    </a:r>
                    <a:endParaRPr lang="en-US" sz="1800" b="1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1 new'!$C$74:$C$83</c:f>
              <c:numCache>
                <c:formatCode>General</c:formatCode>
                <c:ptCount val="10"/>
                <c:pt idx="0">
                  <c:v>99175</c:v>
                </c:pt>
                <c:pt idx="1">
                  <c:v>54135</c:v>
                </c:pt>
                <c:pt idx="2">
                  <c:v>28619</c:v>
                </c:pt>
                <c:pt idx="3">
                  <c:v>26409</c:v>
                </c:pt>
                <c:pt idx="4">
                  <c:v>262051</c:v>
                </c:pt>
                <c:pt idx="5">
                  <c:v>159195</c:v>
                </c:pt>
                <c:pt idx="6">
                  <c:v>17247</c:v>
                </c:pt>
                <c:pt idx="7">
                  <c:v>8719</c:v>
                </c:pt>
                <c:pt idx="8">
                  <c:v>21492</c:v>
                </c:pt>
                <c:pt idx="9">
                  <c:v>2894</c:v>
                </c:pt>
              </c:numCache>
            </c:numRef>
          </c:xVal>
          <c:yVal>
            <c:numRef>
              <c:f>'Fig 1 new'!$D$74:$D$83</c:f>
              <c:numCache>
                <c:formatCode>0.0</c:formatCode>
                <c:ptCount val="10"/>
                <c:pt idx="0" formatCode="General">
                  <c:v>264</c:v>
                </c:pt>
                <c:pt idx="1">
                  <c:v>267.16541978387374</c:v>
                </c:pt>
                <c:pt idx="2">
                  <c:v>338.30671931234485</c:v>
                </c:pt>
                <c:pt idx="3">
                  <c:v>324.66204702942201</c:v>
                </c:pt>
                <c:pt idx="4">
                  <c:v>297.16734528774936</c:v>
                </c:pt>
                <c:pt idx="5">
                  <c:v>287.94246050441291</c:v>
                </c:pt>
                <c:pt idx="6">
                  <c:v>256.68232156317026</c:v>
                </c:pt>
                <c:pt idx="7">
                  <c:v>303.93393737813943</c:v>
                </c:pt>
                <c:pt idx="8">
                  <c:v>319.74688256095288</c:v>
                </c:pt>
                <c:pt idx="9">
                  <c:v>363.16516931582595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54784"/>
        <c:axId val="80456704"/>
      </c:scatterChart>
      <c:valAx>
        <c:axId val="8045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solidFill>
                      <a:srgbClr val="002060"/>
                    </a:solidFill>
                  </a:rPr>
                  <a:t>#</a:t>
                </a:r>
                <a:r>
                  <a:rPr lang="en-US" sz="1600" baseline="0">
                    <a:solidFill>
                      <a:srgbClr val="002060"/>
                    </a:solidFill>
                  </a:rPr>
                  <a:t> of people 8</a:t>
                </a:r>
                <a:r>
                  <a:rPr lang="en-US" sz="1600">
                    <a:solidFill>
                      <a:srgbClr val="002060"/>
                    </a:solidFill>
                  </a:rPr>
                  <a:t>5+ years old</a:t>
                </a:r>
              </a:p>
            </c:rich>
          </c:tx>
          <c:layout>
            <c:manualLayout>
              <c:xMode val="edge"/>
              <c:yMode val="edge"/>
              <c:x val="0.33340196289254376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456704"/>
        <c:crosses val="autoZero"/>
        <c:crossBetween val="midCat"/>
        <c:majorUnit val="25000"/>
      </c:valAx>
      <c:valAx>
        <c:axId val="80456704"/>
        <c:scaling>
          <c:orientation val="minMax"/>
          <c:min val="22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Bed Supply (# / 1,000 people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85+ years old)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4547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1008311461069"/>
          <c:y val="5.0081015529299056E-2"/>
          <c:w val="0.8426163604549427"/>
          <c:h val="0.83427155788959506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2'!$C$141</c:f>
              <c:strCache>
                <c:ptCount val="1"/>
                <c:pt idx="0">
                  <c:v>LTC bed density / 1,000 85+ yr olds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layout>
                <c:manualLayout>
                  <c:x val="-4.8301884496121964E-3"/>
                  <c:y val="-4.071246166777481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$34,387, 363.2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886790271315925E-2"/>
                  <c:y val="-5.211195093475180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Nova Scotia</a:t>
                    </a:r>
                    <a:endParaRPr lang="en-US" sz="1800" b="1"/>
                  </a:p>
                  <a:p>
                    <a:r>
                      <a:rPr lang="en-US"/>
                      <a:t>$38,327, 319.7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132072945734236E-2"/>
                  <c:y val="4.234096013448579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New B</a:t>
                    </a:r>
                  </a:p>
                  <a:p>
                    <a:r>
                      <a:rPr lang="en-US"/>
                      <a:t>$38,987, 256.7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423490813648302"/>
                  <c:y val="1.639103591664418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QB</a:t>
                    </a:r>
                  </a:p>
                  <a:p>
                    <a:r>
                      <a:rPr lang="en-US"/>
                      <a:t>$40,029, 287.9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056601821703828E-2"/>
                  <c:y val="-5.211195093475176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$43,347, 338.3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276215972153555E-17"/>
                  <c:y val="-1.302798773368794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BC</a:t>
                    </a:r>
                  </a:p>
                  <a:p>
                    <a:r>
                      <a:rPr lang="en-US"/>
                      <a:t>$44,388, 264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924540682414719E-2"/>
                  <c:y val="6.36175706306802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ONT</a:t>
                    </a:r>
                  </a:p>
                  <a:p>
                    <a:r>
                      <a:rPr lang="en-US"/>
                      <a:t>$45,824, 297.2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0377355620152458E-3"/>
                  <c:y val="-6.513993866843963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NFDL &amp;</a:t>
                    </a:r>
                    <a:r>
                      <a:rPr lang="en-US" sz="1400" b="1" baseline="0"/>
                      <a:t> L</a:t>
                    </a:r>
                  </a:p>
                  <a:p>
                    <a:r>
                      <a:rPr lang="en-US"/>
                      <a:t>$54,966, 303.9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264148934106724E-2"/>
                  <c:y val="-4.396945860119676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$60,084, 324.7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169728783901005E-3"/>
                  <c:y val="9.162041158486006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AB</a:t>
                    </a:r>
                  </a:p>
                  <a:p>
                    <a:r>
                      <a:rPr lang="en-US"/>
                      <a:t>$69,754, 267.2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31750">
                <a:solidFill>
                  <a:srgbClr val="002060"/>
                </a:solidFill>
              </a:ln>
            </c:spPr>
            <c:trendlineType val="linear"/>
            <c:forward val="1.5"/>
            <c:backward val="15000"/>
            <c:dispRSqr val="1"/>
            <c:dispEq val="1"/>
            <c:trendlineLbl>
              <c:layout>
                <c:manualLayout>
                  <c:x val="0.14179276027996501"/>
                  <c:y val="-3.26076684120235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>
                        <a:solidFill>
                          <a:srgbClr val="002060"/>
                        </a:solidFill>
                      </a:rPr>
                      <a:t>R² = 0.08; NS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'Fig 2'!$B$142:$B$151</c:f>
              <c:numCache>
                <c:formatCode>"$"#,##0</c:formatCode>
                <c:ptCount val="10"/>
                <c:pt idx="0">
                  <c:v>34386.904149078575</c:v>
                </c:pt>
                <c:pt idx="1">
                  <c:v>38327.474701041057</c:v>
                </c:pt>
                <c:pt idx="2">
                  <c:v>38986.674786684045</c:v>
                </c:pt>
                <c:pt idx="3">
                  <c:v>40028.633782272678</c:v>
                </c:pt>
                <c:pt idx="4">
                  <c:v>43346.994862945285</c:v>
                </c:pt>
                <c:pt idx="5">
                  <c:v>44388.415184536381</c:v>
                </c:pt>
                <c:pt idx="6">
                  <c:v>45823.771346044014</c:v>
                </c:pt>
                <c:pt idx="7">
                  <c:v>54965.880288555272</c:v>
                </c:pt>
                <c:pt idx="8">
                  <c:v>60083.909684591854</c:v>
                </c:pt>
                <c:pt idx="9">
                  <c:v>69754.361483846777</c:v>
                </c:pt>
              </c:numCache>
            </c:numRef>
          </c:xVal>
          <c:yVal>
            <c:numRef>
              <c:f>'Fig 2'!$C$142:$C$151</c:f>
              <c:numCache>
                <c:formatCode>0.0</c:formatCode>
                <c:ptCount val="10"/>
                <c:pt idx="0">
                  <c:v>363.16516931582595</c:v>
                </c:pt>
                <c:pt idx="1">
                  <c:v>319.74688256095288</c:v>
                </c:pt>
                <c:pt idx="2">
                  <c:v>256.68232156317026</c:v>
                </c:pt>
                <c:pt idx="3">
                  <c:v>287.94246050441291</c:v>
                </c:pt>
                <c:pt idx="4">
                  <c:v>338.30671931234485</c:v>
                </c:pt>
                <c:pt idx="5" formatCode="General">
                  <c:v>264</c:v>
                </c:pt>
                <c:pt idx="6">
                  <c:v>297.16734528774936</c:v>
                </c:pt>
                <c:pt idx="7">
                  <c:v>303.93393737813943</c:v>
                </c:pt>
                <c:pt idx="8">
                  <c:v>324.66204702942201</c:v>
                </c:pt>
                <c:pt idx="9">
                  <c:v>267.16541978387374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516608"/>
        <c:axId val="80518528"/>
      </c:scatterChart>
      <c:valAx>
        <c:axId val="80516608"/>
        <c:scaling>
          <c:orientation val="minMax"/>
          <c:min val="3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>
                    <a:solidFill>
                      <a:srgbClr val="002060"/>
                    </a:solidFill>
                  </a:rPr>
                  <a:t>Per Capita GDP</a:t>
                </a:r>
              </a:p>
            </c:rich>
          </c:tx>
          <c:layout>
            <c:manualLayout>
              <c:xMode val="edge"/>
              <c:yMode val="edge"/>
              <c:x val="0.42784645669291338"/>
              <c:y val="0.946464462101613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518528"/>
        <c:crosses val="autoZero"/>
        <c:crossBetween val="midCat"/>
      </c:valAx>
      <c:valAx>
        <c:axId val="80518528"/>
        <c:scaling>
          <c:orientation val="minMax"/>
          <c:min val="22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Bed Supply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(# / 1,000 population 85+)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5166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36984709662054"/>
          <c:y val="2.1590640838050599E-2"/>
          <c:w val="0.76823561038102728"/>
          <c:h val="0.80658703990773994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 3'!$D$81</c:f>
              <c:strCache>
                <c:ptCount val="1"/>
                <c:pt idx="0">
                  <c:v>LTC bed density / 1,000 85+ yr olds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</c:marker>
          <c:dLbls>
            <c:dLbl>
              <c:idx val="0"/>
              <c:layout>
                <c:manualLayout>
                  <c:x val="0"/>
                  <c:y val="-2.427525462735097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PEI</a:t>
                    </a:r>
                  </a:p>
                  <a:p>
                    <a:r>
                      <a:rPr lang="en-US"/>
                      <a:t>$55, 363.2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757772353471475E-2"/>
                  <c:y val="-2.022937885612581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QB</a:t>
                    </a:r>
                  </a:p>
                  <a:p>
                    <a:r>
                      <a:rPr lang="en-US"/>
                      <a:t>$80, 287.9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629819251296356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SASK</a:t>
                    </a:r>
                  </a:p>
                  <a:p>
                    <a:r>
                      <a:rPr lang="en-US"/>
                      <a:t>$82, 324.7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19053724197584E-2"/>
                  <c:y val="4.248169559786416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BC</a:t>
                    </a:r>
                  </a:p>
                  <a:p>
                    <a:r>
                      <a:rPr lang="en-US"/>
                      <a:t>$87, 264.1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AB</a:t>
                    </a:r>
                  </a:p>
                  <a:p>
                    <a:r>
                      <a:rPr lang="en-US"/>
                      <a:t>$91, 267.2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604197910340516E-2"/>
                  <c:y val="1.564657498373201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ONT</a:t>
                    </a:r>
                  </a:p>
                  <a:p>
                    <a:r>
                      <a:rPr lang="en-US"/>
                      <a:t>$100, 297.2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="1"/>
                      <a:t>Nova Scotia</a:t>
                    </a:r>
                  </a:p>
                  <a:p>
                    <a:r>
                      <a:rPr lang="en-US"/>
                      <a:t>$117, 319.7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7621489679034E-2"/>
                  <c:y val="-4.045875771225159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MB</a:t>
                    </a:r>
                  </a:p>
                  <a:p>
                    <a:r>
                      <a:rPr lang="en-US"/>
                      <a:t>$142, 338.3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275963603591478E-3"/>
                  <c:y val="3.932731019304733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New B</a:t>
                    </a:r>
                  </a:p>
                  <a:p>
                    <a:r>
                      <a:rPr lang="en-US"/>
                      <a:t>$163, 256.7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31750">
                <a:solidFill>
                  <a:srgbClr val="002060"/>
                </a:solidFill>
              </a:ln>
            </c:spPr>
            <c:trendlineType val="linear"/>
            <c:forward val="50"/>
            <c:backward val="2"/>
            <c:dispRSqr val="1"/>
            <c:dispEq val="1"/>
            <c:trendlineLbl>
              <c:layout>
                <c:manualLayout>
                  <c:x val="0.16116988873819471"/>
                  <c:y val="-7.964226812432881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="1" baseline="0">
                        <a:solidFill>
                          <a:srgbClr val="002060"/>
                        </a:solidFill>
                      </a:rPr>
                      <a:t>R² = 0.10; NS</a:t>
                    </a:r>
                    <a:endParaRPr lang="en-US" sz="1800" b="1">
                      <a:solidFill>
                        <a:srgbClr val="00206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'Fig 3'!$C$82:$C$90</c:f>
              <c:numCache>
                <c:formatCode>"$"#,##0</c:formatCode>
                <c:ptCount val="9"/>
                <c:pt idx="0">
                  <c:v>55.49</c:v>
                </c:pt>
                <c:pt idx="1">
                  <c:v>79.86</c:v>
                </c:pt>
                <c:pt idx="2">
                  <c:v>81.98</c:v>
                </c:pt>
                <c:pt idx="3">
                  <c:v>86.81</c:v>
                </c:pt>
                <c:pt idx="4">
                  <c:v>91.01</c:v>
                </c:pt>
                <c:pt idx="5">
                  <c:v>99.82</c:v>
                </c:pt>
                <c:pt idx="6">
                  <c:v>116.74000000000002</c:v>
                </c:pt>
                <c:pt idx="7">
                  <c:v>142.20999999999998</c:v>
                </c:pt>
                <c:pt idx="8">
                  <c:v>163.35000000000005</c:v>
                </c:pt>
              </c:numCache>
            </c:numRef>
          </c:xVal>
          <c:yVal>
            <c:numRef>
              <c:f>'Fig 3'!$D$82:$D$90</c:f>
              <c:numCache>
                <c:formatCode>0.0</c:formatCode>
                <c:ptCount val="9"/>
                <c:pt idx="0">
                  <c:v>363.16516931582595</c:v>
                </c:pt>
                <c:pt idx="1">
                  <c:v>287.94246050441291</c:v>
                </c:pt>
                <c:pt idx="2">
                  <c:v>324.66204702942201</c:v>
                </c:pt>
                <c:pt idx="3">
                  <c:v>264.10889841189817</c:v>
                </c:pt>
                <c:pt idx="4">
                  <c:v>267.16541978387374</c:v>
                </c:pt>
                <c:pt idx="5">
                  <c:v>297.16734528774936</c:v>
                </c:pt>
                <c:pt idx="6">
                  <c:v>319.74688256095288</c:v>
                </c:pt>
                <c:pt idx="7">
                  <c:v>338.30671931234485</c:v>
                </c:pt>
                <c:pt idx="8">
                  <c:v>256.68232156317026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659584"/>
        <c:axId val="80661504"/>
      </c:scatterChart>
      <c:valAx>
        <c:axId val="80659584"/>
        <c:scaling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>
                    <a:solidFill>
                      <a:srgbClr val="002060"/>
                    </a:solidFill>
                  </a:rPr>
                  <a:t>Per Capita Home Care Expenditure</a:t>
                </a:r>
              </a:p>
            </c:rich>
          </c:tx>
          <c:layout>
            <c:manualLayout>
              <c:xMode val="edge"/>
              <c:yMode val="edge"/>
              <c:x val="0.33340196289254437"/>
              <c:y val="0.928140354053748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61504"/>
        <c:crosses val="autoZero"/>
        <c:crossBetween val="midCat"/>
      </c:valAx>
      <c:valAx>
        <c:axId val="80661504"/>
        <c:scaling>
          <c:orientation val="minMax"/>
          <c:min val="180"/>
        </c:scaling>
        <c:delete val="0"/>
        <c:axPos val="l"/>
        <c:majorGridlines>
          <c:spPr>
            <a:ln>
              <a:solidFill>
                <a:srgbClr val="00206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>
                    <a:solidFill>
                      <a:srgbClr val="002060"/>
                    </a:solidFill>
                  </a:rPr>
                  <a:t>Bed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 Supply (#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>
                    <a:solidFill>
                      <a:srgbClr val="002060"/>
                    </a:solidFill>
                  </a:rPr>
                  <a:t>/ 1000 population </a:t>
                </a:r>
                <a:r>
                  <a:rPr lang="en-US" sz="1600" baseline="0" dirty="0">
                    <a:solidFill>
                      <a:srgbClr val="002060"/>
                    </a:solidFill>
                  </a:rPr>
                  <a:t>85+ years </a:t>
                </a:r>
                <a:r>
                  <a:rPr lang="en-US" sz="1600" baseline="0" dirty="0" smtClean="0">
                    <a:solidFill>
                      <a:srgbClr val="002060"/>
                    </a:solidFill>
                  </a:rPr>
                  <a:t>old)</a:t>
                </a:r>
                <a:endParaRPr lang="en-US" sz="16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7.2888949311950583E-3"/>
              <c:y val="0.1705580916454497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595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0.0082</cdr:x>
      <cdr:y>0.14274</cdr:y>
    </cdr:from>
    <cdr:to>
      <cdr:x>0.0601</cdr:x>
      <cdr:y>0.63383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48774" y="1272335"/>
          <a:ext cx="1897502" cy="455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002060"/>
              </a:solidFill>
            </a:rPr>
            <a:t>%</a:t>
          </a:r>
          <a:r>
            <a:rPr lang="en-US" sz="1600" b="1" baseline="0" dirty="0" smtClean="0">
              <a:solidFill>
                <a:srgbClr val="002060"/>
              </a:solidFill>
            </a:rPr>
            <a:t> </a:t>
          </a:r>
          <a:r>
            <a:rPr lang="en-US" sz="1600" b="1" baseline="0" dirty="0">
              <a:solidFill>
                <a:srgbClr val="002060"/>
              </a:solidFill>
            </a:rPr>
            <a:t>Across </a:t>
          </a:r>
          <a:r>
            <a:rPr lang="en-US" sz="1600" b="1" baseline="0" dirty="0"/>
            <a:t>Provinces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0.11496</cdr:x>
      <cdr:y>0.05412</cdr:y>
    </cdr:from>
    <cdr:to>
      <cdr:x>0.32813</cdr:x>
      <cdr:y>0.1933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1538" y="285751"/>
          <a:ext cx="2598965" cy="734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>
              <a:solidFill>
                <a:srgbClr val="002060"/>
              </a:solidFill>
            </a:rPr>
            <a:t>N~ 34.5 million people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0.0082</cdr:x>
      <cdr:y>0.14274</cdr:y>
    </cdr:from>
    <cdr:to>
      <cdr:x>0.0601</cdr:x>
      <cdr:y>0.63383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48774" y="1272335"/>
          <a:ext cx="1897502" cy="455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002060"/>
              </a:solidFill>
            </a:rPr>
            <a:t>%</a:t>
          </a:r>
          <a:r>
            <a:rPr lang="en-US" sz="1600" b="1" baseline="0" dirty="0" smtClean="0">
              <a:solidFill>
                <a:srgbClr val="002060"/>
              </a:solidFill>
            </a:rPr>
            <a:t> </a:t>
          </a:r>
          <a:r>
            <a:rPr lang="en-US" sz="1600" b="1" baseline="0" dirty="0">
              <a:solidFill>
                <a:srgbClr val="002060"/>
              </a:solidFill>
            </a:rPr>
            <a:t>Across </a:t>
          </a:r>
          <a:r>
            <a:rPr lang="en-US" sz="1600" b="1" baseline="0" dirty="0"/>
            <a:t>Provinces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0.11496</cdr:x>
      <cdr:y>0.05412</cdr:y>
    </cdr:from>
    <cdr:to>
      <cdr:x>0.32813</cdr:x>
      <cdr:y>0.1933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1538" y="285751"/>
          <a:ext cx="2598965" cy="734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>
              <a:solidFill>
                <a:srgbClr val="002060"/>
              </a:solidFill>
            </a:rPr>
            <a:t>N~ 34.5 million people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0.07166</cdr:x>
      <cdr:y>0.82932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574100" y="2574099"/>
          <a:ext cx="6059881" cy="911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rgbClr val="002060"/>
              </a:solidFill>
            </a:rPr>
            <a:t># of NH Beds / 1000 </a:t>
          </a:r>
          <a:r>
            <a:rPr lang="en-US" sz="1800" b="1" dirty="0" smtClean="0">
              <a:solidFill>
                <a:srgbClr val="002060"/>
              </a:solidFill>
            </a:rPr>
            <a:t>population 85+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0.08246</cdr:x>
      <cdr:y>0.03163</cdr:y>
    </cdr:from>
    <cdr:to>
      <cdr:x>0.52806</cdr:x>
      <cdr:y>0.1094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2652" y="159433"/>
          <a:ext cx="4283404" cy="39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002060"/>
              </a:solidFill>
            </a:rPr>
            <a:t>N~ 198,000 Publically Funded NH Beds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0.58231</cdr:x>
      <cdr:y>0.38103</cdr:y>
    </cdr:from>
    <cdr:to>
      <cdr:x>0.77509</cdr:x>
      <cdr:y>0.49534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5220072" y="2160240"/>
          <a:ext cx="1728194" cy="648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CA" sz="1800" b="1" dirty="0" smtClean="0">
              <a:solidFill>
                <a:schemeClr val="accent6">
                  <a:lumMod val="50000"/>
                </a:schemeClr>
              </a:solidFill>
            </a:rPr>
            <a:t>Maybe it does</a:t>
          </a:r>
        </a:p>
        <a:p xmlns:a="http://schemas.openxmlformats.org/drawingml/2006/main">
          <a:r>
            <a:rPr lang="en-CA" sz="1800" b="1" dirty="0" smtClean="0">
              <a:solidFill>
                <a:schemeClr val="accent6">
                  <a:lumMod val="50000"/>
                </a:schemeClr>
              </a:solidFill>
            </a:rPr>
            <a:t>(R</a:t>
          </a:r>
          <a:r>
            <a:rPr lang="en-CA" sz="1800" b="1" baseline="30000" dirty="0" smtClean="0">
              <a:solidFill>
                <a:schemeClr val="accent6">
                  <a:lumMod val="50000"/>
                </a:schemeClr>
              </a:solidFill>
            </a:rPr>
            <a:t>2</a:t>
          </a:r>
          <a:r>
            <a:rPr lang="en-CA" sz="1800" b="1" dirty="0" smtClean="0">
              <a:solidFill>
                <a:schemeClr val="accent6">
                  <a:lumMod val="50000"/>
                </a:schemeClr>
              </a:solidFill>
            </a:rPr>
            <a:t>=.91)</a:t>
          </a:r>
          <a:endParaRPr lang="en-US" sz="18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0.14051</cdr:x>
      <cdr:y>0.44453</cdr:y>
    </cdr:from>
    <cdr:to>
      <cdr:x>0.86345</cdr:x>
      <cdr:y>0.67315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V="1">
          <a:off x="1259632" y="2520280"/>
          <a:ext cx="6480720" cy="129614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accent6">
              <a:lumMod val="50000"/>
            </a:schemeClr>
          </a:solidFill>
          <a:prstDash val="solid"/>
          <a:headEnd type="none"/>
          <a:tailEnd type="non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51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2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68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10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17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0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81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71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4D1F-B327-4E93-942F-527566F5CE2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CBC83-EA0E-4C3A-A148-DC4C5C259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CF78-91B2-433E-9C12-C7A15D6C280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28/05/2013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4A17-9C3C-431C-A55B-0FA15E38A7E1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4536504"/>
          </a:xfrm>
        </p:spPr>
        <p:txBody>
          <a:bodyPr>
            <a:normAutofit/>
          </a:bodyPr>
          <a:lstStyle/>
          <a:p>
            <a:r>
              <a:rPr lang="en-CA" dirty="0" smtClean="0"/>
              <a:t>Provincial Variations </a:t>
            </a:r>
            <a:r>
              <a:rPr lang="en-CA" dirty="0"/>
              <a:t>in </a:t>
            </a:r>
            <a:r>
              <a:rPr lang="en-CA" dirty="0" smtClean="0"/>
              <a:t>Publicly-Funded Nursing Home </a:t>
            </a:r>
            <a:r>
              <a:rPr lang="en-CA" dirty="0"/>
              <a:t>Bed </a:t>
            </a:r>
            <a:r>
              <a:rPr lang="en-CA" dirty="0" smtClean="0"/>
              <a:t>Supply in Canada: Exploring What “Matters”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5445224"/>
            <a:ext cx="7313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prstClr val="black"/>
                </a:solidFill>
              </a:rPr>
              <a:t>Saskia Sivananthan, Malcolm Doupe, Margaret McGregor</a:t>
            </a: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20486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b="1" dirty="0" smtClean="0">
                <a:solidFill>
                  <a:schemeClr val="bg2">
                    <a:lumMod val="10000"/>
                  </a:schemeClr>
                </a:solidFill>
              </a:rPr>
              <a:t>Results</a:t>
            </a:r>
            <a:endParaRPr lang="en-US" sz="7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" y="908720"/>
          <a:ext cx="9143999" cy="386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Population Distribution Across Canada - 1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Ontario &amp; Quebec house ~ 2/3</a:t>
            </a:r>
            <a:r>
              <a:rPr lang="en-CA" sz="2000" i="1" baseline="30000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 of our population, plus ~ 1/4 in BC &amp; Alberta.</a:t>
            </a:r>
          </a:p>
          <a:p>
            <a:endParaRPr lang="en-CA" sz="2000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Manitoba, Saskatchewan, &amp; Atlantic Canada house 13.5% of our population.  </a:t>
            </a:r>
            <a:endParaRPr lang="en-US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789214"/>
          <a:ext cx="9143999" cy="386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Population Distribution Across Canada - 1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13176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This is true also for older adults, except that relatively:</a:t>
            </a:r>
          </a:p>
          <a:p>
            <a:endParaRPr lang="en-CA" sz="2000" i="1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AutoNum type="romanLcParenR"/>
            </a:pP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Fewer live in Alberta</a:t>
            </a:r>
          </a:p>
          <a:p>
            <a:pPr marL="514350" indent="-514350">
              <a:buAutoNum type="romanLcParenR"/>
            </a:pP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More live in Quebec, BC</a:t>
            </a:r>
            <a:endParaRPr lang="en-US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Publically Funded NH Bed Supply in Canada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373216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NH Bed supply varies across Canada, especially for people 85+ years old:</a:t>
            </a:r>
            <a:endParaRPr lang="en-CA" sz="2000" i="1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AutoNum type="romanLcParenR"/>
            </a:pP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Highest in MB, </a:t>
            </a:r>
            <a:r>
              <a:rPr lang="en-CA" sz="2000" i="1" dirty="0" err="1" smtClean="0">
                <a:solidFill>
                  <a:schemeClr val="bg2">
                    <a:lumMod val="10000"/>
                  </a:schemeClr>
                </a:solidFill>
              </a:rPr>
              <a:t>Sask</a:t>
            </a: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, Nova Scotia, PEI</a:t>
            </a:r>
          </a:p>
          <a:p>
            <a:pPr marL="514350" indent="-514350">
              <a:buAutoNum type="romanLcParenR"/>
            </a:pPr>
            <a:r>
              <a:rPr lang="en-CA" sz="2000" i="1" dirty="0" smtClean="0">
                <a:solidFill>
                  <a:schemeClr val="bg2">
                    <a:lumMod val="10000"/>
                  </a:schemeClr>
                </a:solidFill>
              </a:rPr>
              <a:t>Lowest in New Brunswick, BC, Alberta</a:t>
            </a:r>
            <a:endParaRPr lang="en-US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03656750"/>
              </p:ext>
            </p:extLst>
          </p:nvPr>
        </p:nvGraphicFramePr>
        <p:xfrm>
          <a:off x="0" y="764705"/>
          <a:ext cx="961256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Besides Population Size – what  factors could influence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3" y="1340768"/>
          <a:ext cx="9144005" cy="1081290"/>
        </p:xfrm>
        <a:graphic>
          <a:graphicData uri="http://schemas.openxmlformats.org/drawingml/2006/table">
            <a:tbl>
              <a:tblPr/>
              <a:tblGrid>
                <a:gridCol w="202634"/>
                <a:gridCol w="1671137"/>
                <a:gridCol w="663205"/>
                <a:gridCol w="203800"/>
                <a:gridCol w="640323"/>
                <a:gridCol w="640323"/>
                <a:gridCol w="605925"/>
                <a:gridCol w="674720"/>
                <a:gridCol w="640323"/>
                <a:gridCol w="640323"/>
                <a:gridCol w="640323"/>
                <a:gridCol w="640323"/>
                <a:gridCol w="640323"/>
                <a:gridCol w="640323"/>
              </a:tblGrid>
              <a:tr h="32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Canada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BC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SASK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New 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NFDL </a:t>
                      </a:r>
                    </a:p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Nova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Scotia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Gross Domestic Product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0789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2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Value per capita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$47,112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$44,388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$69,754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$43,347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$60,084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$45,824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$40,029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$38,987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$54,966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$38,327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$34,387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07" y="2653669"/>
          <a:ext cx="9144005" cy="919347"/>
        </p:xfrm>
        <a:graphic>
          <a:graphicData uri="http://schemas.openxmlformats.org/drawingml/2006/table">
            <a:tbl>
              <a:tblPr/>
              <a:tblGrid>
                <a:gridCol w="202634"/>
                <a:gridCol w="1671137"/>
                <a:gridCol w="663205"/>
                <a:gridCol w="203800"/>
                <a:gridCol w="640323"/>
                <a:gridCol w="640323"/>
                <a:gridCol w="605925"/>
                <a:gridCol w="674720"/>
                <a:gridCol w="640323"/>
                <a:gridCol w="640323"/>
                <a:gridCol w="640323"/>
                <a:gridCol w="640323"/>
                <a:gridCol w="640323"/>
                <a:gridCol w="640323"/>
              </a:tblGrid>
              <a:tr h="98265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CA" sz="137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Home </a:t>
                      </a:r>
                      <a:r>
                        <a:rPr lang="en-CA" sz="137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Care</a:t>
                      </a:r>
                      <a:r>
                        <a:rPr lang="en-CA" sz="1370" b="1" i="1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n-CA" sz="137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Expenditures </a:t>
                      </a:r>
                      <a:r>
                        <a:rPr lang="en-CA" sz="137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(1997 dollars)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18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54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Value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$93.6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$86.8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$91.0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$142.2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$82.0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$99.8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$79.9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$163.4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$116.7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$55.5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35652"/>
              </p:ext>
            </p:extLst>
          </p:nvPr>
        </p:nvGraphicFramePr>
        <p:xfrm>
          <a:off x="36507" y="4045811"/>
          <a:ext cx="9144005" cy="2206664"/>
        </p:xfrm>
        <a:graphic>
          <a:graphicData uri="http://schemas.openxmlformats.org/drawingml/2006/table">
            <a:tbl>
              <a:tblPr/>
              <a:tblGrid>
                <a:gridCol w="202634"/>
                <a:gridCol w="1564333"/>
                <a:gridCol w="770009"/>
                <a:gridCol w="203800"/>
                <a:gridCol w="640323"/>
                <a:gridCol w="640323"/>
                <a:gridCol w="605925"/>
                <a:gridCol w="674720"/>
                <a:gridCol w="640323"/>
                <a:gridCol w="640323"/>
                <a:gridCol w="640323"/>
                <a:gridCol w="640323"/>
                <a:gridCol w="640323"/>
                <a:gridCol w="640323"/>
              </a:tblGrid>
              <a:tr h="32728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CA" sz="14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Alternate Level of Care </a:t>
                      </a:r>
                      <a:r>
                        <a:rPr lang="en-CA" sz="14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Days</a:t>
                      </a:r>
                      <a:r>
                        <a:rPr lang="en-CA" sz="1400" b="1" i="1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Waiting Admission to a NH</a:t>
                      </a:r>
                      <a:endParaRPr lang="en-CA" sz="14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9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all </a:t>
                      </a:r>
                      <a:r>
                        <a:rPr lang="en-CA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hosp</a:t>
                      </a:r>
                      <a:r>
                        <a:rPr lang="en-CA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patients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with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1+ ALC day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Waiting Admission to a NH</a:t>
                      </a:r>
                      <a:endParaRPr lang="en-CA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all </a:t>
                      </a:r>
                      <a:r>
                        <a:rPr lang="en-CA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 days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% ALC 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Waiting Admission to a NH</a:t>
                      </a:r>
                      <a:endParaRPr lang="en-CA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accent2"/>
                          </a:solidFill>
                          <a:latin typeface="+mn-lt"/>
                        </a:rPr>
                        <a:t>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11.9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12.4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Population Size 85</a:t>
            </a:r>
            <a:r>
              <a:rPr lang="en-CA" sz="28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  – how does it impact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7942327"/>
              </p:ext>
            </p:extLst>
          </p:nvPr>
        </p:nvGraphicFramePr>
        <p:xfrm>
          <a:off x="117775" y="593761"/>
          <a:ext cx="9036497" cy="566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203848" y="3789040"/>
            <a:ext cx="2297710" cy="989268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00206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2060"/>
                </a:solidFill>
                <a:latin typeface="Calibri"/>
              </a:rPr>
              <a:t>↓ than </a:t>
            </a:r>
            <a:r>
              <a:rPr lang="en-US" sz="1800" b="1" dirty="0" smtClean="0">
                <a:solidFill>
                  <a:srgbClr val="002060"/>
                </a:solidFill>
                <a:latin typeface="Calibri"/>
              </a:rPr>
              <a:t>average NH bed supply </a:t>
            </a:r>
            <a:r>
              <a:rPr lang="en-US" sz="1800" b="1" dirty="0">
                <a:solidFill>
                  <a:srgbClr val="002060"/>
                </a:solidFill>
                <a:latin typeface="Calibri"/>
              </a:rPr>
              <a:t>based on population size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3059832" y="1340768"/>
            <a:ext cx="2297801" cy="104681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2060"/>
                </a:solidFill>
                <a:latin typeface="Calibri"/>
              </a:rPr>
              <a:t>↑ than </a:t>
            </a:r>
            <a:r>
              <a:rPr lang="en-US" sz="1800" b="1" dirty="0" smtClean="0">
                <a:solidFill>
                  <a:srgbClr val="002060"/>
                </a:solidFill>
                <a:latin typeface="Calibri"/>
              </a:rPr>
              <a:t>average NH bed </a:t>
            </a:r>
            <a:r>
              <a:rPr lang="en-US" sz="1800" b="1" dirty="0">
                <a:solidFill>
                  <a:srgbClr val="002060"/>
                </a:solidFill>
                <a:latin typeface="Calibri"/>
              </a:rPr>
              <a:t>s</a:t>
            </a:r>
            <a:r>
              <a:rPr lang="en-US" sz="1800" b="1" dirty="0" smtClean="0">
                <a:solidFill>
                  <a:srgbClr val="002060"/>
                </a:solidFill>
                <a:latin typeface="Calibri"/>
              </a:rPr>
              <a:t>upply </a:t>
            </a:r>
            <a:r>
              <a:rPr lang="en-US" sz="1800" b="1" dirty="0">
                <a:solidFill>
                  <a:srgbClr val="002060"/>
                </a:solidFill>
                <a:latin typeface="Calibri"/>
              </a:rPr>
              <a:t>based on population size</a:t>
            </a:r>
            <a:endParaRPr lang="en-US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2">
                    <a:lumMod val="10000"/>
                  </a:schemeClr>
                </a:solidFill>
              </a:rPr>
              <a:t>Population Size 85</a:t>
            </a:r>
            <a:r>
              <a:rPr lang="en-CA" sz="2800" b="1" baseline="30000" dirty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 – how does it impact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53185639"/>
              </p:ext>
            </p:extLst>
          </p:nvPr>
        </p:nvGraphicFramePr>
        <p:xfrm>
          <a:off x="0" y="620688"/>
          <a:ext cx="8964488" cy="566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2">
                    <a:lumMod val="10000"/>
                  </a:schemeClr>
                </a:solidFill>
              </a:rPr>
              <a:t>Population Size 85</a:t>
            </a:r>
            <a:r>
              <a:rPr lang="en-CA" sz="2800" b="1" baseline="30000" dirty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 – how does it impact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69892235"/>
              </p:ext>
            </p:extLst>
          </p:nvPr>
        </p:nvGraphicFramePr>
        <p:xfrm>
          <a:off x="0" y="620688"/>
          <a:ext cx="8964488" cy="566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2843808" y="1556792"/>
            <a:ext cx="1728174" cy="6480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 smtClean="0">
                <a:solidFill>
                  <a:schemeClr val="accent6">
                    <a:lumMod val="50000"/>
                  </a:schemeClr>
                </a:solidFill>
              </a:rPr>
              <a:t>Size Doesn’t Matter (R</a:t>
            </a:r>
            <a:r>
              <a:rPr lang="en-CA" sz="18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CA" sz="1800" b="1" dirty="0" smtClean="0">
                <a:solidFill>
                  <a:schemeClr val="accent6">
                    <a:lumMod val="50000"/>
                  </a:schemeClr>
                </a:solidFill>
              </a:rPr>
              <a:t>=.06)</a:t>
            </a:r>
            <a:endParaRPr lang="en-U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traight Arrow Connector 5"/>
          <p:cNvSpPr/>
          <p:nvPr/>
        </p:nvSpPr>
        <p:spPr>
          <a:xfrm>
            <a:off x="899593" y="1772816"/>
            <a:ext cx="648072" cy="792088"/>
          </a:xfrm>
          <a:prstGeom prst="straightConnector1">
            <a:avLst/>
          </a:prstGeom>
          <a:noFill/>
          <a:ln w="38100" cap="flat" cmpd="sng" algn="ctr">
            <a:solidFill>
              <a:schemeClr val="accent6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2">
                    <a:lumMod val="10000"/>
                  </a:schemeClr>
                </a:solidFill>
              </a:rPr>
              <a:t>Population Size 85</a:t>
            </a:r>
            <a:r>
              <a:rPr lang="en-CA" sz="2800" b="1" baseline="30000" dirty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 – how does it impact NH Bed Density?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35882538"/>
              </p:ext>
            </p:extLst>
          </p:nvPr>
        </p:nvGraphicFramePr>
        <p:xfrm>
          <a:off x="0" y="620688"/>
          <a:ext cx="8964488" cy="566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GDP &amp;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98539161"/>
              </p:ext>
            </p:extLst>
          </p:nvPr>
        </p:nvGraphicFramePr>
        <p:xfrm>
          <a:off x="0" y="476672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Rationale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Population aging</a:t>
            </a:r>
          </a:p>
          <a:p>
            <a:r>
              <a:rPr lang="en-CA" dirty="0" smtClean="0"/>
              <a:t>While rates of institutionalization are decreasing, nursing homes are still a common venue for care of the very frail who are unable to live independently</a:t>
            </a:r>
          </a:p>
          <a:p>
            <a:r>
              <a:rPr lang="en-CA" dirty="0" smtClean="0"/>
              <a:t>Literature focussed on bed projections</a:t>
            </a:r>
          </a:p>
          <a:p>
            <a:r>
              <a:rPr lang="en-CA" dirty="0" smtClean="0"/>
              <a:t>Little work examining the factors that relate to variation in bed supply nor how the variation affects the healthcare system more generally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5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Per Capita Home Care Expenditure &amp; NH Bed Supply?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81586707"/>
              </p:ext>
            </p:extLst>
          </p:nvPr>
        </p:nvGraphicFramePr>
        <p:xfrm>
          <a:off x="107504" y="692696"/>
          <a:ext cx="903649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traight Arrow Connector 8"/>
          <p:cNvSpPr/>
          <p:nvPr/>
        </p:nvSpPr>
        <p:spPr>
          <a:xfrm>
            <a:off x="1475656" y="1412776"/>
            <a:ext cx="4104456" cy="792088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50000"/>
              </a:srgbClr>
            </a:solidFill>
            <a:prstDash val="solid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Box 1"/>
          <p:cNvSpPr txBox="1"/>
          <p:nvPr/>
        </p:nvSpPr>
        <p:spPr>
          <a:xfrm>
            <a:off x="3419872" y="1412776"/>
            <a:ext cx="936091" cy="288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R</a:t>
            </a:r>
            <a:r>
              <a:rPr lang="en-CA" sz="1600" b="1" baseline="30000" dirty="0" smtClean="0">
                <a:solidFill>
                  <a:srgbClr val="F79646">
                    <a:lumMod val="50000"/>
                  </a:srgbClr>
                </a:solidFill>
              </a:rPr>
              <a:t>2</a:t>
            </a:r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=.25</a:t>
            </a:r>
            <a:endParaRPr lang="en-US" sz="1600" b="1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1" name="Straight Arrow Connector 10"/>
          <p:cNvSpPr/>
          <p:nvPr/>
        </p:nvSpPr>
        <p:spPr>
          <a:xfrm>
            <a:off x="2555776" y="3212976"/>
            <a:ext cx="3240360" cy="504056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50000"/>
              </a:srgbClr>
            </a:solidFill>
            <a:prstDash val="solid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"/>
          <p:cNvSpPr txBox="1"/>
          <p:nvPr/>
        </p:nvSpPr>
        <p:spPr>
          <a:xfrm>
            <a:off x="4211960" y="3212976"/>
            <a:ext cx="936091" cy="288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R</a:t>
            </a:r>
            <a:r>
              <a:rPr lang="en-CA" sz="1600" b="1" baseline="30000" dirty="0" smtClean="0">
                <a:solidFill>
                  <a:srgbClr val="F79646">
                    <a:lumMod val="50000"/>
                  </a:srgbClr>
                </a:solidFill>
              </a:rPr>
              <a:t>2</a:t>
            </a:r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=.27</a:t>
            </a:r>
            <a:endParaRPr lang="en-US" sz="16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bg2">
                    <a:lumMod val="10000"/>
                  </a:schemeClr>
                </a:solidFill>
              </a:rPr>
              <a:t>Impact of NH Bed Supply on ALC Days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0357140"/>
              </p:ext>
            </p:extLst>
          </p:nvPr>
        </p:nvGraphicFramePr>
        <p:xfrm>
          <a:off x="0" y="404664"/>
          <a:ext cx="896448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traight Arrow Connector 4"/>
          <p:cNvSpPr/>
          <p:nvPr/>
        </p:nvSpPr>
        <p:spPr>
          <a:xfrm flipV="1">
            <a:off x="683568" y="3284984"/>
            <a:ext cx="6696744" cy="1152128"/>
          </a:xfrm>
          <a:prstGeom prst="straightConnector1">
            <a:avLst/>
          </a:prstGeom>
          <a:noFill/>
          <a:ln w="38100" cap="flat" cmpd="sng" algn="ctr">
            <a:solidFill>
              <a:srgbClr val="F79646">
                <a:lumMod val="50000"/>
              </a:srgbClr>
            </a:solidFill>
            <a:prstDash val="solid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Box 1"/>
          <p:cNvSpPr txBox="1"/>
          <p:nvPr/>
        </p:nvSpPr>
        <p:spPr>
          <a:xfrm>
            <a:off x="5580112" y="3717032"/>
            <a:ext cx="936091" cy="2880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R</a:t>
            </a:r>
            <a:r>
              <a:rPr lang="en-CA" sz="1600" b="1" baseline="30000" dirty="0" smtClean="0">
                <a:solidFill>
                  <a:srgbClr val="F79646">
                    <a:lumMod val="50000"/>
                  </a:srgbClr>
                </a:solidFill>
              </a:rPr>
              <a:t>2</a:t>
            </a:r>
            <a:r>
              <a:rPr lang="en-CA" sz="1600" b="1" dirty="0" smtClean="0">
                <a:solidFill>
                  <a:srgbClr val="F79646">
                    <a:lumMod val="50000"/>
                  </a:srgbClr>
                </a:solidFill>
              </a:rPr>
              <a:t>=.85</a:t>
            </a:r>
            <a:endParaRPr lang="en-US" sz="16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40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 Summary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83806"/>
              </p:ext>
            </p:extLst>
          </p:nvPr>
        </p:nvGraphicFramePr>
        <p:xfrm>
          <a:off x="0" y="548680"/>
          <a:ext cx="8964488" cy="497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1440160"/>
                <a:gridCol w="2232248"/>
                <a:gridCol w="1656184"/>
                <a:gridCol w="1944216"/>
              </a:tblGrid>
              <a:tr h="370840"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Extent that NH Bed Supply</a:t>
                      </a:r>
                      <a:r>
                        <a:rPr lang="en-CA" sz="2200" baseline="0" dirty="0" smtClean="0"/>
                        <a:t> is Impacted by </a:t>
                      </a:r>
                      <a:endParaRPr lang="en-CA" sz="2200" dirty="0" smtClean="0"/>
                    </a:p>
                    <a:p>
                      <a:endParaRPr lang="en-C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Provinces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CA" b="1" dirty="0" smtClean="0"/>
                        <a:t>NH Bed</a:t>
                      </a:r>
                    </a:p>
                    <a:p>
                      <a:pPr lvl="0" algn="ctr"/>
                      <a:r>
                        <a:rPr lang="en-CA" b="1" dirty="0" smtClean="0"/>
                        <a:t> Supply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CA" b="1" dirty="0" smtClean="0"/>
                        <a:t>Population</a:t>
                      </a:r>
                      <a:r>
                        <a:rPr lang="en-CA" b="1" baseline="0" dirty="0" smtClean="0"/>
                        <a:t> Size </a:t>
                      </a:r>
                    </a:p>
                    <a:p>
                      <a:pPr lvl="0" algn="ctr"/>
                      <a:r>
                        <a:rPr lang="en-CA" b="1" baseline="0" dirty="0" smtClean="0"/>
                        <a:t>(# of 85+ year olds)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CA" b="1" dirty="0" smtClean="0"/>
                        <a:t>GDP 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CA" b="1" dirty="0" smtClean="0"/>
                        <a:t>Home Care Expenditures</a:t>
                      </a:r>
                      <a:endParaRPr lang="en-CA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ALL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↔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↔</a:t>
                      </a:r>
                    </a:p>
                  </a:txBody>
                  <a:tcPr anchor="ctr"/>
                </a:tc>
              </a:tr>
              <a:tr h="126464">
                <a:tc>
                  <a:txBody>
                    <a:bodyPr/>
                    <a:lstStyle/>
                    <a:p>
                      <a:endParaRPr lang="en-CA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5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MB, SASK, </a:t>
                      </a:r>
                      <a:r>
                        <a:rPr lang="en-CA" sz="2400" baseline="0" dirty="0" smtClean="0"/>
                        <a:t>PEI, Nova Scotia, NFLD&amp;L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↑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No obvious</a:t>
                      </a:r>
                    </a:p>
                    <a:p>
                      <a:pPr algn="ctr"/>
                      <a:r>
                        <a:rPr lang="en-CA" sz="2200" dirty="0" smtClean="0"/>
                        <a:t>relation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No obvious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relation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aseline="0" dirty="0" smtClean="0"/>
                        <a:t>More HC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↓</a:t>
                      </a:r>
                      <a:r>
                        <a:rPr lang="en-CA" sz="2200" baseline="0" dirty="0" smtClean="0"/>
                        <a:t> bed supply </a:t>
                      </a:r>
                      <a:endParaRPr lang="en-CA" sz="2200" dirty="0" smtClean="0"/>
                    </a:p>
                  </a:txBody>
                  <a:tcPr anchor="ctr"/>
                </a:tc>
              </a:tr>
              <a:tr h="175592">
                <a:tc>
                  <a:txBody>
                    <a:bodyPr/>
                    <a:lstStyle/>
                    <a:p>
                      <a:endParaRPr lang="en-CA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Ontario, AB, BC, New</a:t>
                      </a:r>
                      <a:r>
                        <a:rPr lang="en-CA" sz="2400" baseline="0" dirty="0" smtClean="0"/>
                        <a:t> Brunswick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↓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More people</a:t>
                      </a:r>
                      <a:endParaRPr lang="en-CA" sz="2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↑</a:t>
                      </a:r>
                      <a:r>
                        <a:rPr lang="en-CA" sz="2200" baseline="0" dirty="0" smtClean="0"/>
                        <a:t>bed supply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No obvious</a:t>
                      </a:r>
                    </a:p>
                    <a:p>
                      <a:pPr algn="ctr"/>
                      <a:r>
                        <a:rPr lang="en-CA" sz="2200" dirty="0" smtClean="0"/>
                        <a:t>relation</a:t>
                      </a:r>
                      <a:endParaRPr lang="en-CA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aseline="0" dirty="0" smtClean="0"/>
                        <a:t>More HC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dirty="0" smtClean="0"/>
                        <a:t>↓</a:t>
                      </a:r>
                      <a:r>
                        <a:rPr lang="en-CA" sz="2200" baseline="0" dirty="0" smtClean="0"/>
                        <a:t> bed supply </a:t>
                      </a:r>
                      <a:endParaRPr lang="en-CA" sz="2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5903893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Greater NH Bed Supply is associated with more ALC Days waiting admission – Manitoba and NB are outliers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en-CA" dirty="0" smtClean="0"/>
              <a:t>Discussion: Why is NH Supply Positively Associated with % ALC Days waiting NH Admission?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61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Discussion: “Stuff” not measured that may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effect of different policy decisions by provincial governments in power </a:t>
            </a:r>
          </a:p>
          <a:p>
            <a:r>
              <a:rPr lang="en-CA" dirty="0" smtClean="0"/>
              <a:t>Differences in how homecare is deployed (post-op vs. </a:t>
            </a:r>
            <a:r>
              <a:rPr lang="en-CA" dirty="0" err="1" smtClean="0"/>
              <a:t>longterm</a:t>
            </a:r>
            <a:r>
              <a:rPr lang="en-CA" dirty="0" smtClean="0"/>
              <a:t> substitution for NH care) </a:t>
            </a:r>
            <a:endParaRPr lang="en-CA" dirty="0"/>
          </a:p>
          <a:p>
            <a:r>
              <a:rPr lang="en-CA" dirty="0"/>
              <a:t>U</a:t>
            </a:r>
            <a:r>
              <a:rPr lang="en-CA" dirty="0" smtClean="0"/>
              <a:t>nmeasured regulatory factors?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Provincial “bed hold” policies?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Policy on NH “leeway” to refuse admission?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“First available bed” policies?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Block vs. case-mix adjusted payment systems?</a:t>
            </a:r>
          </a:p>
          <a:p>
            <a:pPr lvl="1">
              <a:buFont typeface="Wingdings" pitchFamily="2" charset="2"/>
              <a:buChar char="Ø"/>
            </a:pPr>
            <a:endParaRPr lang="en-CA" dirty="0" smtClean="0"/>
          </a:p>
          <a:p>
            <a:pPr lvl="1">
              <a:buFont typeface="Wingdings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11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rgbClr val="C00000"/>
                </a:solidFill>
                <a:ea typeface="+mj-ea"/>
              </a:rPr>
              <a:t>How many receive care in institutions?*</a:t>
            </a:r>
            <a:endParaRPr lang="en-GB" sz="3600" dirty="0">
              <a:ea typeface="+mj-ea"/>
            </a:endParaRPr>
          </a:p>
        </p:txBody>
      </p:sp>
      <p:pic>
        <p:nvPicPr>
          <p:cNvPr id="5123" name="Inhaltsplatzhalter 6" descr="1_cared in institutions.ai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20" r="-5420"/>
          <a:stretch>
            <a:fillRect/>
          </a:stretch>
        </p:blipFill>
        <p:spPr>
          <a:xfrm>
            <a:off x="1285875" y="2214563"/>
            <a:ext cx="6873875" cy="3779837"/>
          </a:xfrm>
        </p:spPr>
      </p:pic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898989"/>
                </a:solidFill>
                <a:latin typeface="Calibri" pitchFamily="34" charset="0"/>
              </a:rPr>
              <a:t>15-16/09/2009</a:t>
            </a:r>
            <a:endParaRPr lang="en-GB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black">
                    <a:tint val="75000"/>
                  </a:prstClr>
                </a:solidFill>
              </a:rPr>
              <a:t>Conference on Healthy and Dignified Ageing – Swedish Presidency of the EU</a:t>
            </a:r>
            <a:endParaRPr lang="en-GB" dirty="0" smtClean="0">
              <a:solidFill>
                <a:srgbClr val="898989"/>
              </a:solidFill>
              <a:ea typeface="ＭＳ Ｐゴシック" pitchFamily="-106" charset="-128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4" charset="-128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898989"/>
                </a:solidFill>
                <a:latin typeface="Calibri" pitchFamily="34" charset="0"/>
              </a:rPr>
              <a:t>Presentation by Bernd Marin </a:t>
            </a:r>
          </a:p>
        </p:txBody>
      </p:sp>
      <p:cxnSp>
        <p:nvCxnSpPr>
          <p:cNvPr id="9" name="Gerade Verbindung 8"/>
          <p:cNvCxnSpPr/>
          <p:nvPr/>
        </p:nvCxnSpPr>
        <p:spPr>
          <a:xfrm rot="5400000" flipH="1" flipV="1">
            <a:off x="4143375" y="3929063"/>
            <a:ext cx="3430587" cy="1588"/>
          </a:xfrm>
          <a:prstGeom prst="line">
            <a:avLst/>
          </a:prstGeom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25" y="5214938"/>
            <a:ext cx="714375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C00000"/>
                </a:solidFill>
                <a:ea typeface="ＭＳ Ｐゴシック" pitchFamily="-106" charset="-128"/>
              </a:rPr>
              <a:t>6.5%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29313" y="3429000"/>
            <a:ext cx="2643187" cy="155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rgbClr val="002060"/>
                </a:solidFill>
                <a:ea typeface="ＭＳ Ｐゴシック" pitchFamily="-106" charset="-128"/>
              </a:rPr>
              <a:t>Institutional care covers only a small percentage of older people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71750" y="1928813"/>
            <a:ext cx="4643438" cy="2857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  <a:ea typeface="ＭＳ Ｐゴシック" pitchFamily="-106" charset="-128"/>
              </a:rPr>
              <a:t>Share of older people receiving care in institutions  (most recent date)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43063" y="6000750"/>
            <a:ext cx="6929437" cy="42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1100" dirty="0">
                <a:solidFill>
                  <a:srgbClr val="1F497D">
                    <a:lumMod val="50000"/>
                  </a:srgbClr>
                </a:solidFill>
                <a:ea typeface="ＭＳ Ｐゴシック" pitchFamily="-106" charset="-128"/>
              </a:rPr>
              <a:t>Source: Huber et al. (2009 forthcoming) Own calculations based on OECD, NOSOSCO , WHO, Eurostat and national sources.</a:t>
            </a:r>
          </a:p>
        </p:txBody>
      </p:sp>
    </p:spTree>
    <p:extLst>
      <p:ext uri="{BB962C8B-B14F-4D97-AF65-F5344CB8AC3E}">
        <p14:creationId xmlns:p14="http://schemas.microsoft.com/office/powerpoint/2010/main" val="33665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Study Goal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 exploration of factors related to provincial variation in Canada’s publicly funded nursing home (NH) bed supply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Are bed numbers related to variation in distribution of oldest seniors (85+)?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Is variation bed supply related to provincial wealth?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Is there an inverse relation of bed supply and provincial investment in home care?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23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Study 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Explore the extent to which publicly-funded bed supply is related to healthcare system “efficiency”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Is publicly-funded bed supply inversely related to ALC days waiting admission to a nursing home bed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8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20486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b="1" dirty="0" smtClean="0">
                <a:solidFill>
                  <a:schemeClr val="bg2">
                    <a:lumMod val="10000"/>
                  </a:schemeClr>
                </a:solidFill>
              </a:rPr>
              <a:t>Methods</a:t>
            </a:r>
            <a:endParaRPr lang="en-US" sz="7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>
            <a:noAutofit/>
          </a:bodyPr>
          <a:lstStyle/>
          <a:p>
            <a:r>
              <a:rPr lang="en-CA" dirty="0" smtClean="0"/>
              <a:t>Data 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784976" cy="259228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dirty="0" smtClean="0"/>
              <a:t>Need for comparable data from valid sources!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dirty="0"/>
              <a:t> </a:t>
            </a:r>
            <a:r>
              <a:rPr lang="en-CA" b="1" u="sng" dirty="0" smtClean="0"/>
              <a:t>Statistics </a:t>
            </a:r>
            <a:r>
              <a:rPr lang="en-CA" b="1" u="sng" dirty="0"/>
              <a:t>Canada</a:t>
            </a:r>
            <a:r>
              <a:rPr lang="en-CA" dirty="0"/>
              <a:t> </a:t>
            </a:r>
            <a:r>
              <a:rPr lang="en-CA" dirty="0" smtClean="0"/>
              <a:t>– Demographics, Gross Domestic Product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b="1" u="sng" dirty="0" smtClean="0"/>
              <a:t>CUPE</a:t>
            </a:r>
            <a:r>
              <a:rPr lang="en-CA" dirty="0" smtClean="0"/>
              <a:t> - (Irene Janzen, Janice Murphy) – NH bed #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b="1" dirty="0"/>
              <a:t> </a:t>
            </a:r>
            <a:r>
              <a:rPr lang="en-CA" b="1" u="sng" dirty="0" smtClean="0"/>
              <a:t>CIHI</a:t>
            </a:r>
            <a:r>
              <a:rPr lang="en-CA" b="1" dirty="0" smtClean="0"/>
              <a:t> - </a:t>
            </a:r>
            <a:r>
              <a:rPr lang="en-CA" dirty="0" smtClean="0"/>
              <a:t>All other measures (home care*, Alternate Level of Care</a:t>
            </a:r>
            <a:r>
              <a:rPr lang="en-CA" dirty="0" smtClean="0">
                <a:latin typeface="Tahoma"/>
                <a:ea typeface="Tahoma"/>
                <a:cs typeface="Tahoma"/>
              </a:rPr>
              <a:t>ˆ</a:t>
            </a:r>
            <a:r>
              <a:rPr lang="en-CA" dirty="0" smtClean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Most data from 2008 - 2011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265573"/>
            <a:ext cx="8735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* </a:t>
            </a:r>
            <a:r>
              <a:rPr lang="en-CA" sz="2400" dirty="0"/>
              <a:t>Public-Sector Expenditures </a:t>
            </a:r>
            <a:r>
              <a:rPr lang="en-CA" sz="2400" dirty="0" smtClean="0"/>
              <a:t>and Utilization </a:t>
            </a:r>
            <a:r>
              <a:rPr lang="en-CA" sz="2400" dirty="0"/>
              <a:t>of Home Care Services</a:t>
            </a:r>
          </a:p>
          <a:p>
            <a:r>
              <a:rPr lang="en-CA" sz="2400" dirty="0" smtClean="0"/>
              <a:t>    in </a:t>
            </a:r>
            <a:r>
              <a:rPr lang="en-CA" sz="2400" dirty="0"/>
              <a:t>Canada: Exploring the </a:t>
            </a:r>
            <a:r>
              <a:rPr lang="en-CA" sz="2400" dirty="0" smtClean="0"/>
              <a:t>Data; CIHI 2007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4802" y="6173149"/>
            <a:ext cx="873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ea typeface="Tahoma"/>
                <a:cs typeface="Tahoma"/>
              </a:rPr>
              <a:t>ˆ </a:t>
            </a:r>
            <a:r>
              <a:rPr lang="en-CA" sz="2400" dirty="0" smtClean="0"/>
              <a:t>Obtained directly from CIHI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109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Autofit/>
          </a:bodyPr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740" y="836712"/>
            <a:ext cx="9073008" cy="259228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CA" dirty="0" smtClean="0"/>
              <a:t>Demographics, Publically funded NHs, Bed Supply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dirty="0"/>
              <a:t> </a:t>
            </a:r>
            <a:r>
              <a:rPr lang="en-CA" sz="2600" dirty="0" smtClean="0"/>
              <a:t>Focus on people 85+ years old – majority NH users from both  a population and user-based perspective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 smtClean="0"/>
              <a:t> Facilities funded by government to provide 24/7 care -  includes respite, for profit, not-for-profit sector</a:t>
            </a:r>
            <a:endParaRPr lang="en-CA" sz="2600" b="1" u="sng" dirty="0" smtClean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 smtClean="0"/>
              <a:t> Bed Supply: density (i.e., # of beds per capita). </a:t>
            </a:r>
          </a:p>
          <a:p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66397" y="4437112"/>
            <a:ext cx="907300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CA" dirty="0" smtClean="0"/>
              <a:t>Alternate Level of Care (ALC) Days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sz="2600" dirty="0" smtClean="0"/>
              <a:t>Hospitalized people who no longer require acute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/>
              <a:t>  </a:t>
            </a:r>
            <a:r>
              <a:rPr lang="en-CA" sz="2600" dirty="0" smtClean="0"/>
              <a:t>ALC </a:t>
            </a:r>
            <a:r>
              <a:rPr lang="en-CA" sz="2600" b="1" u="sng" dirty="0" smtClean="0"/>
              <a:t>people / days</a:t>
            </a:r>
            <a:r>
              <a:rPr lang="en-CA" sz="2600" dirty="0" smtClean="0"/>
              <a:t> waiting for nursing home admission.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rmAutofit/>
          </a:bodyPr>
          <a:lstStyle/>
          <a:p>
            <a:r>
              <a:rPr lang="en-CA" dirty="0" smtClean="0"/>
              <a:t>Analytic Approach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496" y="1340768"/>
            <a:ext cx="8784976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CA" dirty="0" smtClean="0"/>
              <a:t>Descriptive reports &amp; regression analysis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 smtClean="0"/>
              <a:t> Extent that provincial variation in bed supply is related to population size 85+, wealth, etc.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 smtClean="0"/>
              <a:t> </a:t>
            </a:r>
            <a:r>
              <a:rPr lang="en-CA" sz="2600" dirty="0"/>
              <a:t>I</a:t>
            </a:r>
            <a:r>
              <a:rPr lang="en-CA" sz="2600" dirty="0" smtClean="0"/>
              <a:t>dentifies provinces with &gt; / </a:t>
            </a:r>
            <a:r>
              <a:rPr lang="en-CA" sz="2600" dirty="0"/>
              <a:t>&lt;</a:t>
            </a:r>
            <a:r>
              <a:rPr lang="en-CA" sz="2600" dirty="0" smtClean="0"/>
              <a:t> than average bed supply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CA" sz="2600" dirty="0" smtClean="0"/>
              <a:t>Approach allows us to explain (or not) inter-provincial trends in nursing home bed supply. 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17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1426</Words>
  <Application>Microsoft Office PowerPoint</Application>
  <PresentationFormat>On-screen Show (4:3)</PresentationFormat>
  <Paragraphs>310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1_Office Theme</vt:lpstr>
      <vt:lpstr>Provincial Variations in Publicly-Funded Nursing Home Bed Supply in Canada: Exploring What “Matters” </vt:lpstr>
      <vt:lpstr>Study Rationale</vt:lpstr>
      <vt:lpstr>How many receive care in institutions?*</vt:lpstr>
      <vt:lpstr>First Study Goal </vt:lpstr>
      <vt:lpstr>Second Study Goal</vt:lpstr>
      <vt:lpstr>PowerPoint Presentation</vt:lpstr>
      <vt:lpstr>Data Sources</vt:lpstr>
      <vt:lpstr>Definitions</vt:lpstr>
      <vt:lpstr>Analytic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Summary</vt:lpstr>
      <vt:lpstr>Discussion: Why is NH Supply Positively Associated with % ALC Days waiting NH Admission?</vt:lpstr>
      <vt:lpstr>Discussion: “Stuff” not measured that may matter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 Doupe</dc:creator>
  <cp:lastModifiedBy>Margaret</cp:lastModifiedBy>
  <cp:revision>87</cp:revision>
  <dcterms:created xsi:type="dcterms:W3CDTF">2013-05-24T17:53:28Z</dcterms:created>
  <dcterms:modified xsi:type="dcterms:W3CDTF">2013-05-28T10:52:57Z</dcterms:modified>
</cp:coreProperties>
</file>