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75" r:id="rId5"/>
    <p:sldId id="278" r:id="rId6"/>
    <p:sldId id="277" r:id="rId7"/>
    <p:sldId id="266" r:id="rId8"/>
    <p:sldId id="267" r:id="rId9"/>
    <p:sldId id="279"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p:cViewPr>
        <p:scale>
          <a:sx n="76" d="100"/>
          <a:sy n="76" d="100"/>
        </p:scale>
        <p:origin x="-124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E80BC-47A2-43B7-8A0F-38F709C1F04D}" type="datetimeFigureOut">
              <a:rPr lang="en-CA" smtClean="0"/>
              <a:pPr/>
              <a:t>13/05/2014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E9080-3579-419A-9E2E-B284EF9DF181}" type="slidenum">
              <a:rPr lang="en-CA" smtClean="0"/>
              <a:pPr/>
              <a:t>‹#›</a:t>
            </a:fld>
            <a:endParaRPr lang="en-CA"/>
          </a:p>
        </p:txBody>
      </p:sp>
    </p:spTree>
    <p:extLst>
      <p:ext uri="{BB962C8B-B14F-4D97-AF65-F5344CB8AC3E}">
        <p14:creationId xmlns:p14="http://schemas.microsoft.com/office/powerpoint/2010/main" val="339967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10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C1EE9080-3579-419A-9E2E-B284EF9DF181}"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FCA5D-ACD8-4611-82B4-E3B9BCE77BA3}" type="datetimeFigureOut">
              <a:rPr lang="en-CA" smtClean="0"/>
              <a:pPr/>
              <a:t>13/05/2014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30D63FF-7EB9-4D36-BD22-16B4ED9471E5}"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FCA5D-ACD8-4611-82B4-E3B9BCE77BA3}" type="datetimeFigureOut">
              <a:rPr lang="en-CA" smtClean="0"/>
              <a:pPr/>
              <a:t>13/05/2014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D63FF-7EB9-4D36-BD22-16B4ED9471E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3200" dirty="0" smtClean="0"/>
              <a:t>Do Newer Buildings Equal Better Dementia Care?</a:t>
            </a:r>
            <a:endParaRPr lang="en-CA" sz="3200" dirty="0"/>
          </a:p>
        </p:txBody>
      </p:sp>
      <p:sp>
        <p:nvSpPr>
          <p:cNvPr id="3" name="Subtitle 2"/>
          <p:cNvSpPr>
            <a:spLocks noGrp="1"/>
          </p:cNvSpPr>
          <p:nvPr>
            <p:ph type="subTitle" idx="1"/>
          </p:nvPr>
        </p:nvSpPr>
        <p:spPr/>
        <p:txBody>
          <a:bodyPr>
            <a:normAutofit/>
          </a:bodyPr>
          <a:lstStyle/>
          <a:p>
            <a:r>
              <a:rPr lang="en-CA" sz="2400" dirty="0" smtClean="0"/>
              <a:t>James Struthers</a:t>
            </a:r>
          </a:p>
          <a:p>
            <a:r>
              <a:rPr lang="en-CA" sz="2400" dirty="0" smtClean="0"/>
              <a:t>Trent University</a:t>
            </a:r>
          </a:p>
          <a:p>
            <a:r>
              <a:rPr lang="en-CA" sz="2400" dirty="0" smtClean="0"/>
              <a:t>May 14 2014</a:t>
            </a:r>
            <a:endParaRPr lang="en-CA"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Conclusion</a:t>
            </a:r>
            <a:endParaRPr lang="en-CA" sz="3200" dirty="0"/>
          </a:p>
        </p:txBody>
      </p:sp>
      <p:sp>
        <p:nvSpPr>
          <p:cNvPr id="3" name="Content Placeholder 2"/>
          <p:cNvSpPr>
            <a:spLocks noGrp="1"/>
          </p:cNvSpPr>
          <p:nvPr>
            <p:ph idx="1"/>
          </p:nvPr>
        </p:nvSpPr>
        <p:spPr/>
        <p:txBody>
          <a:bodyPr>
            <a:normAutofit/>
          </a:bodyPr>
          <a:lstStyle/>
          <a:p>
            <a:pPr>
              <a:buNone/>
            </a:pPr>
            <a:endParaRPr lang="en-CA" sz="2400" dirty="0" smtClean="0"/>
          </a:p>
          <a:p>
            <a:r>
              <a:rPr lang="en-CA" sz="2400" dirty="0" smtClean="0"/>
              <a:t>This comparison reminds us that newer buildings don’t necessarily equal better dementia care. </a:t>
            </a:r>
          </a:p>
          <a:p>
            <a:r>
              <a:rPr lang="en-CA" sz="2400" dirty="0" smtClean="0"/>
              <a:t> Homes need to reflect  and be able to draw upon the community in which they are embedded.</a:t>
            </a:r>
          </a:p>
          <a:p>
            <a:r>
              <a:rPr lang="en-CA" sz="2400" dirty="0" smtClean="0"/>
              <a:t>Where they are located is crucial for good quality care and family engagement.</a:t>
            </a:r>
          </a:p>
          <a:p>
            <a:r>
              <a:rPr lang="en-CA" sz="2400" dirty="0" smtClean="0"/>
              <a:t>One key design mistake (a large nursing station with poor sight lines) can overwhelm the advantages of newness.</a:t>
            </a:r>
          </a:p>
          <a:p>
            <a:pPr>
              <a:buNone/>
            </a:pPr>
            <a:endParaRPr lang="en-CA"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St. Jude’s (first opened 1866. Maternity ward converted to nursing home, 1980)</a:t>
            </a:r>
            <a:endParaRPr lang="en-CA" sz="3200" dirty="0"/>
          </a:p>
        </p:txBody>
      </p:sp>
      <p:pic>
        <p:nvPicPr>
          <p:cNvPr id="4" name="Content Placeholder 3" descr="Bruyere Continuing Care 2.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Harmony Centre (opened 2005)</a:t>
            </a:r>
            <a:endParaRPr lang="en-CA" sz="3200" dirty="0"/>
          </a:p>
        </p:txBody>
      </p:sp>
      <p:pic>
        <p:nvPicPr>
          <p:cNvPr id="4" name="Content Placeholder 3" descr="Union Villa 2.jpg"/>
          <p:cNvPicPr>
            <a:picLocks noGrp="1" noChangeAspect="1"/>
          </p:cNvPicPr>
          <p:nvPr>
            <p:ph idx="1"/>
          </p:nvPr>
        </p:nvPicPr>
        <p:blipFill>
          <a:blip r:embed="rId3" cstate="print"/>
          <a:stretch>
            <a:fillRect/>
          </a:stretch>
        </p:blipFill>
        <p:spPr>
          <a:xfrm>
            <a:off x="1164814" y="1600200"/>
            <a:ext cx="6814371"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Core research question</a:t>
            </a:r>
            <a:endParaRPr lang="en-CA" sz="3200" dirty="0"/>
          </a:p>
        </p:txBody>
      </p:sp>
      <p:sp>
        <p:nvSpPr>
          <p:cNvPr id="3" name="Content Placeholder 2"/>
          <p:cNvSpPr>
            <a:spLocks noGrp="1"/>
          </p:cNvSpPr>
          <p:nvPr>
            <p:ph idx="1"/>
          </p:nvPr>
        </p:nvSpPr>
        <p:spPr/>
        <p:txBody>
          <a:bodyPr/>
          <a:lstStyle/>
          <a:p>
            <a:pPr lvl="0">
              <a:buNone/>
            </a:pPr>
            <a:r>
              <a:rPr lang="en-CA" dirty="0" smtClean="0"/>
              <a:t>   Why didn’t the new 2005 facility provide </a:t>
            </a:r>
            <a:r>
              <a:rPr lang="en-CA" b="1" dirty="0" smtClean="0"/>
              <a:t>overwhelmingly</a:t>
            </a:r>
            <a:r>
              <a:rPr lang="en-CA" dirty="0" smtClean="0"/>
              <a:t> better dementia care than the building dating from 1866?  </a:t>
            </a:r>
          </a:p>
          <a:p>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Four key factors</a:t>
            </a:r>
            <a:endParaRPr lang="en-CA" dirty="0"/>
          </a:p>
        </p:txBody>
      </p:sp>
      <p:sp>
        <p:nvSpPr>
          <p:cNvPr id="3" name="Content Placeholder 2"/>
          <p:cNvSpPr>
            <a:spLocks noGrp="1"/>
          </p:cNvSpPr>
          <p:nvPr>
            <p:ph idx="1"/>
          </p:nvPr>
        </p:nvSpPr>
        <p:spPr/>
        <p:txBody>
          <a:bodyPr/>
          <a:lstStyle/>
          <a:p>
            <a:r>
              <a:rPr lang="en-CA" dirty="0" smtClean="0"/>
              <a:t>Location</a:t>
            </a:r>
          </a:p>
          <a:p>
            <a:r>
              <a:rPr lang="en-CA" dirty="0" smtClean="0"/>
              <a:t>Convergence</a:t>
            </a:r>
          </a:p>
          <a:p>
            <a:r>
              <a:rPr lang="en-CA" dirty="0" smtClean="0"/>
              <a:t>Use of Space</a:t>
            </a:r>
          </a:p>
          <a:p>
            <a:r>
              <a:rPr lang="en-CA" dirty="0" smtClean="0"/>
              <a:t>History</a:t>
            </a:r>
          </a:p>
          <a:p>
            <a:pPr>
              <a:buNone/>
            </a:pP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Location</a:t>
            </a:r>
            <a:endParaRPr lang="en-CA" sz="3200" dirty="0"/>
          </a:p>
        </p:txBody>
      </p:sp>
      <p:sp>
        <p:nvSpPr>
          <p:cNvPr id="3" name="Content Placeholder 2"/>
          <p:cNvSpPr>
            <a:spLocks noGrp="1"/>
          </p:cNvSpPr>
          <p:nvPr>
            <p:ph idx="1"/>
          </p:nvPr>
        </p:nvSpPr>
        <p:spPr/>
        <p:txBody>
          <a:bodyPr>
            <a:normAutofit fontScale="92500"/>
          </a:bodyPr>
          <a:lstStyle/>
          <a:p>
            <a:r>
              <a:rPr lang="en-CA" dirty="0" smtClean="0"/>
              <a:t>Old building (itself historic) was in downtown core of large city adjacent to a large farmers’ market, museums, art galleries, shopping and attractive dining areas.</a:t>
            </a:r>
          </a:p>
          <a:p>
            <a:r>
              <a:rPr lang="en-CA" dirty="0" smtClean="0"/>
              <a:t>Convenient for combining shopping, visiting, and excursions with family members in care.</a:t>
            </a:r>
          </a:p>
          <a:p>
            <a:r>
              <a:rPr lang="en-CA" dirty="0" smtClean="0"/>
              <a:t>New building was located in the suburbs, with poor transportation connections, inadequate sidewalks for walking, and a noisy, busy highway.</a:t>
            </a:r>
          </a:p>
          <a:p>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Convergence</a:t>
            </a:r>
            <a:endParaRPr lang="en-CA" sz="3200" dirty="0"/>
          </a:p>
        </p:txBody>
      </p:sp>
      <p:sp>
        <p:nvSpPr>
          <p:cNvPr id="3" name="Content Placeholder 2"/>
          <p:cNvSpPr>
            <a:spLocks noGrp="1"/>
          </p:cNvSpPr>
          <p:nvPr>
            <p:ph idx="1"/>
          </p:nvPr>
        </p:nvSpPr>
        <p:spPr/>
        <p:txBody>
          <a:bodyPr>
            <a:normAutofit/>
          </a:bodyPr>
          <a:lstStyle/>
          <a:p>
            <a:r>
              <a:rPr lang="en-CA" sz="2400" dirty="0" smtClean="0"/>
              <a:t> </a:t>
            </a:r>
            <a:r>
              <a:rPr lang="en-CA" dirty="0" smtClean="0"/>
              <a:t>Older building was part of larger health complex.  Unionized staff were paid equivalent of hospital wages for similar work, reducing staff turnover and increasing job satisfaction.</a:t>
            </a:r>
          </a:p>
          <a:p>
            <a:r>
              <a:rPr lang="en-CA" dirty="0" smtClean="0"/>
              <a:t>Because of hospital connection, it had access to a larger staff pool for emergency  replacements, enhancing continuity of care.</a:t>
            </a:r>
          </a:p>
          <a:p>
            <a:endParaRPr lang="en-CA"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 Use of Space</a:t>
            </a:r>
            <a:endParaRPr lang="en-CA" sz="3200" dirty="0"/>
          </a:p>
        </p:txBody>
      </p:sp>
      <p:sp>
        <p:nvSpPr>
          <p:cNvPr id="3" name="Content Placeholder 2"/>
          <p:cNvSpPr>
            <a:spLocks noGrp="1"/>
          </p:cNvSpPr>
          <p:nvPr>
            <p:ph idx="1"/>
          </p:nvPr>
        </p:nvSpPr>
        <p:spPr/>
        <p:txBody>
          <a:bodyPr>
            <a:noAutofit/>
          </a:bodyPr>
          <a:lstStyle/>
          <a:p>
            <a:r>
              <a:rPr lang="en-CA" sz="2400" dirty="0" smtClean="0"/>
              <a:t>Older building had smaller attractive dining room for less cognitively impaired residents, to encourage meal time conversation.</a:t>
            </a:r>
          </a:p>
          <a:p>
            <a:r>
              <a:rPr lang="en-CA" sz="2400" dirty="0" smtClean="0"/>
              <a:t>Incorporated history of the city and the institution itself into its decor.  </a:t>
            </a:r>
          </a:p>
          <a:p>
            <a:r>
              <a:rPr lang="en-CA" sz="2400" dirty="0" smtClean="0"/>
              <a:t>Newer building had one large dining room where all residents were fed, which was locked when not in use.</a:t>
            </a:r>
          </a:p>
          <a:p>
            <a:r>
              <a:rPr lang="en-CA" sz="2400" dirty="0" smtClean="0"/>
              <a:t>Poor location of nursing station blocked clear staff sight lines to resident corridors.  Residents were lined up in chairs and wheelchairs in small area directly in front of the station, for much of the day.  This key design flaw dominated the total environment.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History</a:t>
            </a:r>
            <a:endParaRPr lang="en-CA" sz="3200" dirty="0"/>
          </a:p>
        </p:txBody>
      </p:sp>
      <p:sp>
        <p:nvSpPr>
          <p:cNvPr id="3" name="Content Placeholder 2"/>
          <p:cNvSpPr>
            <a:spLocks noGrp="1"/>
          </p:cNvSpPr>
          <p:nvPr>
            <p:ph idx="1"/>
          </p:nvPr>
        </p:nvSpPr>
        <p:spPr/>
        <p:txBody>
          <a:bodyPr>
            <a:normAutofit lnSpcReduction="10000"/>
          </a:bodyPr>
          <a:lstStyle/>
          <a:p>
            <a:r>
              <a:rPr lang="en-CA" dirty="0" smtClean="0"/>
              <a:t>Old building drew on strong sense of mission to tap a large pool of lay volunteers.</a:t>
            </a:r>
          </a:p>
          <a:p>
            <a:r>
              <a:rPr lang="en-CA" dirty="0" smtClean="0"/>
              <a:t>Was deeply embedded in and celebrated its historical ties to surrounding community.</a:t>
            </a:r>
          </a:p>
          <a:p>
            <a:r>
              <a:rPr lang="en-CA" dirty="0" smtClean="0"/>
              <a:t>New building “didn’t feel like it was part of the community.”  (team member observation)</a:t>
            </a:r>
          </a:p>
          <a:p>
            <a:r>
              <a:rPr lang="en-CA" dirty="0" smtClean="0"/>
              <a:t>Little in its decor linked it to the city, region, or country in which it was located.  Wall art was generic.</a:t>
            </a:r>
          </a:p>
          <a:p>
            <a:endParaRPr lang="en-CA" dirty="0" smtClean="0"/>
          </a:p>
          <a:p>
            <a:endParaRPr lang="en-CA"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452</Words>
  <Application>Microsoft Office PowerPoint</Application>
  <PresentationFormat>Skjermfremvisning (4:3)</PresentationFormat>
  <Paragraphs>46</Paragraphs>
  <Slides>10</Slides>
  <Notes>10</Notes>
  <HiddenSlides>0</HiddenSlides>
  <MMClips>0</MMClips>
  <ScaleCrop>false</ScaleCrop>
  <HeadingPairs>
    <vt:vector size="4" baseType="variant">
      <vt:variant>
        <vt:lpstr>Tema</vt:lpstr>
      </vt:variant>
      <vt:variant>
        <vt:i4>1</vt:i4>
      </vt:variant>
      <vt:variant>
        <vt:lpstr>Lysbildetitler</vt:lpstr>
      </vt:variant>
      <vt:variant>
        <vt:i4>10</vt:i4>
      </vt:variant>
    </vt:vector>
  </HeadingPairs>
  <TitlesOfParts>
    <vt:vector size="11" baseType="lpstr">
      <vt:lpstr>Office Theme</vt:lpstr>
      <vt:lpstr>Do Newer Buildings Equal Better Dementia Care?</vt:lpstr>
      <vt:lpstr>St. Jude’s (first opened 1866. Maternity ward converted to nursing home, 1980)</vt:lpstr>
      <vt:lpstr>Harmony Centre (opened 2005)</vt:lpstr>
      <vt:lpstr>Core research question</vt:lpstr>
      <vt:lpstr>Four key factors</vt:lpstr>
      <vt:lpstr>Location</vt:lpstr>
      <vt:lpstr>Convergence</vt:lpstr>
      <vt:lpstr> Use of Space</vt:lpstr>
      <vt:lpstr>History</vt:lpstr>
      <vt:lpstr>Conclusion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New Buildings Equal Better Dementia Care?</dc:title>
  <dc:creator>Jim</dc:creator>
  <cp:lastModifiedBy>Frode Fadnes Jacobsen</cp:lastModifiedBy>
  <cp:revision>86</cp:revision>
  <dcterms:created xsi:type="dcterms:W3CDTF">2014-05-06T13:33:28Z</dcterms:created>
  <dcterms:modified xsi:type="dcterms:W3CDTF">2014-05-13T18:23:31Z</dcterms:modified>
</cp:coreProperties>
</file>