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684" r:id="rId2"/>
  </p:sldMasterIdLst>
  <p:notesMasterIdLst>
    <p:notesMasterId r:id="rId12"/>
  </p:notesMasterIdLst>
  <p:handoutMasterIdLst>
    <p:handoutMasterId r:id="rId13"/>
  </p:handoutMasterIdLst>
  <p:sldIdLst>
    <p:sldId id="299" r:id="rId3"/>
    <p:sldId id="300" r:id="rId4"/>
    <p:sldId id="307" r:id="rId5"/>
    <p:sldId id="309" r:id="rId6"/>
    <p:sldId id="311" r:id="rId7"/>
    <p:sldId id="308" r:id="rId8"/>
    <p:sldId id="306" r:id="rId9"/>
    <p:sldId id="310" r:id="rId10"/>
    <p:sldId id="272" r:id="rId11"/>
  </p:sldIdLst>
  <p:sldSz cx="9144000" cy="6858000" type="screen4x3"/>
  <p:notesSz cx="6858000" cy="9713913"/>
  <p:defaultTextStyle>
    <a:defPPr>
      <a:defRPr lang="de-DE"/>
    </a:defPPr>
    <a:lvl1pPr algn="l" rtl="0" eaLnBrk="0" fontAlgn="base" hangingPunct="0">
      <a:spcBef>
        <a:spcPct val="0"/>
      </a:spcBef>
      <a:spcAft>
        <a:spcPct val="0"/>
      </a:spcAft>
      <a:defRPr sz="1400" kern="1200">
        <a:solidFill>
          <a:srgbClr val="4F5150"/>
        </a:solidFill>
        <a:latin typeface="Arial" charset="0"/>
        <a:ea typeface="ヒラギノ角ゴ Pro W3" pitchFamily="96" charset="-128"/>
        <a:cs typeface="+mn-cs"/>
      </a:defRPr>
    </a:lvl1pPr>
    <a:lvl2pPr marL="457200" algn="l" rtl="0" eaLnBrk="0" fontAlgn="base" hangingPunct="0">
      <a:spcBef>
        <a:spcPct val="0"/>
      </a:spcBef>
      <a:spcAft>
        <a:spcPct val="0"/>
      </a:spcAft>
      <a:defRPr sz="1400" kern="1200">
        <a:solidFill>
          <a:srgbClr val="4F5150"/>
        </a:solidFill>
        <a:latin typeface="Arial" charset="0"/>
        <a:ea typeface="ヒラギノ角ゴ Pro W3" pitchFamily="96" charset="-128"/>
        <a:cs typeface="+mn-cs"/>
      </a:defRPr>
    </a:lvl2pPr>
    <a:lvl3pPr marL="914400" algn="l" rtl="0" eaLnBrk="0" fontAlgn="base" hangingPunct="0">
      <a:spcBef>
        <a:spcPct val="0"/>
      </a:spcBef>
      <a:spcAft>
        <a:spcPct val="0"/>
      </a:spcAft>
      <a:defRPr sz="1400" kern="1200">
        <a:solidFill>
          <a:srgbClr val="4F5150"/>
        </a:solidFill>
        <a:latin typeface="Arial" charset="0"/>
        <a:ea typeface="ヒラギノ角ゴ Pro W3" pitchFamily="96" charset="-128"/>
        <a:cs typeface="+mn-cs"/>
      </a:defRPr>
    </a:lvl3pPr>
    <a:lvl4pPr marL="1371600" algn="l" rtl="0" eaLnBrk="0" fontAlgn="base" hangingPunct="0">
      <a:spcBef>
        <a:spcPct val="0"/>
      </a:spcBef>
      <a:spcAft>
        <a:spcPct val="0"/>
      </a:spcAft>
      <a:defRPr sz="1400" kern="1200">
        <a:solidFill>
          <a:srgbClr val="4F5150"/>
        </a:solidFill>
        <a:latin typeface="Arial" charset="0"/>
        <a:ea typeface="ヒラギノ角ゴ Pro W3" pitchFamily="96" charset="-128"/>
        <a:cs typeface="+mn-cs"/>
      </a:defRPr>
    </a:lvl4pPr>
    <a:lvl5pPr marL="1828800" algn="l" rtl="0" eaLnBrk="0" fontAlgn="base" hangingPunct="0">
      <a:spcBef>
        <a:spcPct val="0"/>
      </a:spcBef>
      <a:spcAft>
        <a:spcPct val="0"/>
      </a:spcAft>
      <a:defRPr sz="1400" kern="1200">
        <a:solidFill>
          <a:srgbClr val="4F5150"/>
        </a:solidFill>
        <a:latin typeface="Arial" charset="0"/>
        <a:ea typeface="ヒラギノ角ゴ Pro W3" pitchFamily="96" charset="-128"/>
        <a:cs typeface="+mn-cs"/>
      </a:defRPr>
    </a:lvl5pPr>
    <a:lvl6pPr marL="2286000" algn="l" defTabSz="914400" rtl="0" eaLnBrk="1" latinLnBrk="0" hangingPunct="1">
      <a:defRPr sz="1400" kern="1200">
        <a:solidFill>
          <a:srgbClr val="4F5150"/>
        </a:solidFill>
        <a:latin typeface="Arial" charset="0"/>
        <a:ea typeface="ヒラギノ角ゴ Pro W3" pitchFamily="96" charset="-128"/>
        <a:cs typeface="+mn-cs"/>
      </a:defRPr>
    </a:lvl6pPr>
    <a:lvl7pPr marL="2743200" algn="l" defTabSz="914400" rtl="0" eaLnBrk="1" latinLnBrk="0" hangingPunct="1">
      <a:defRPr sz="1400" kern="1200">
        <a:solidFill>
          <a:srgbClr val="4F5150"/>
        </a:solidFill>
        <a:latin typeface="Arial" charset="0"/>
        <a:ea typeface="ヒラギノ角ゴ Pro W3" pitchFamily="96" charset="-128"/>
        <a:cs typeface="+mn-cs"/>
      </a:defRPr>
    </a:lvl7pPr>
    <a:lvl8pPr marL="3200400" algn="l" defTabSz="914400" rtl="0" eaLnBrk="1" latinLnBrk="0" hangingPunct="1">
      <a:defRPr sz="1400" kern="1200">
        <a:solidFill>
          <a:srgbClr val="4F5150"/>
        </a:solidFill>
        <a:latin typeface="Arial" charset="0"/>
        <a:ea typeface="ヒラギノ角ゴ Pro W3" pitchFamily="96" charset="-128"/>
        <a:cs typeface="+mn-cs"/>
      </a:defRPr>
    </a:lvl8pPr>
    <a:lvl9pPr marL="3657600" algn="l" defTabSz="914400" rtl="0" eaLnBrk="1" latinLnBrk="0" hangingPunct="1">
      <a:defRPr sz="1400" kern="1200">
        <a:solidFill>
          <a:srgbClr val="4F5150"/>
        </a:solidFill>
        <a:latin typeface="Arial" charset="0"/>
        <a:ea typeface="ヒラギノ角ゴ Pro W3" pitchFamily="96" charset="-128"/>
        <a:cs typeface="+mn-cs"/>
      </a:defRPr>
    </a:lvl9pPr>
  </p:defaultTextStyle>
  <p:extLst>
    <p:ext uri="{EFAFB233-063F-42B5-8137-9DF3F51BA10A}">
      <p15:sldGuideLst xmlns:p15="http://schemas.microsoft.com/office/powerpoint/2012/main">
        <p15:guide id="1" orient="horz" pos="2160">
          <p15:clr>
            <a:srgbClr val="A4A3A4"/>
          </p15:clr>
        </p15:guide>
        <p15:guide id="2" orient="horz" pos="527">
          <p15:clr>
            <a:srgbClr val="A4A3A4"/>
          </p15:clr>
        </p15:guide>
        <p15:guide id="3" orient="horz" pos="1117">
          <p15:clr>
            <a:srgbClr val="A4A3A4"/>
          </p15:clr>
        </p15:guide>
        <p15:guide id="4" orient="horz" pos="3884" userDrawn="1">
          <p15:clr>
            <a:srgbClr val="A4A3A4"/>
          </p15:clr>
        </p15:guide>
        <p15:guide id="5" orient="horz" pos="754" userDrawn="1">
          <p15:clr>
            <a:srgbClr val="A4A3A4"/>
          </p15:clr>
        </p15:guide>
        <p15:guide id="6" pos="2880">
          <p15:clr>
            <a:srgbClr val="A4A3A4"/>
          </p15:clr>
        </p15:guide>
        <p15:guide id="7" pos="295">
          <p15:clr>
            <a:srgbClr val="A4A3A4"/>
          </p15:clr>
        </p15:guide>
        <p15:guide id="8" pos="2109">
          <p15:clr>
            <a:srgbClr val="A4A3A4"/>
          </p15:clr>
        </p15:guide>
        <p15:guide id="9" pos="5465">
          <p15:clr>
            <a:srgbClr val="A4A3A4"/>
          </p15:clr>
        </p15:guide>
      </p15:sldGuideLst>
    </p:ext>
    <p:ext uri="{2D200454-40CA-4A62-9FC3-DE9A4176ACB9}">
      <p15:notesGuideLst xmlns:p15="http://schemas.microsoft.com/office/powerpoint/2012/main">
        <p15:guide id="1" orient="horz" pos="306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FCDBC8"/>
    <a:srgbClr val="F89B68"/>
    <a:srgbClr val="E7E6A8"/>
    <a:srgbClr val="F2FBE5"/>
    <a:srgbClr val="DDF5BD"/>
    <a:srgbClr val="D4F3AB"/>
    <a:srgbClr val="8A0000"/>
    <a:srgbClr val="CC0000"/>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94125" autoAdjust="0"/>
  </p:normalViewPr>
  <p:slideViewPr>
    <p:cSldViewPr showGuides="1">
      <p:cViewPr varScale="1">
        <p:scale>
          <a:sx n="63" d="100"/>
          <a:sy n="63" d="100"/>
        </p:scale>
        <p:origin x="1296" y="56"/>
      </p:cViewPr>
      <p:guideLst>
        <p:guide orient="horz" pos="2160"/>
        <p:guide orient="horz" pos="527"/>
        <p:guide orient="horz" pos="1117"/>
        <p:guide orient="horz" pos="3884"/>
        <p:guide orient="horz" pos="754"/>
        <p:guide pos="2880"/>
        <p:guide pos="295"/>
        <p:guide pos="2109"/>
        <p:guide pos="546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078"/>
    </p:cViewPr>
  </p:sorterViewPr>
  <p:notesViewPr>
    <p:cSldViewPr showGuides="1">
      <p:cViewPr>
        <p:scale>
          <a:sx n="100" d="100"/>
          <a:sy n="100" d="100"/>
        </p:scale>
        <p:origin x="548" y="-2156"/>
      </p:cViewPr>
      <p:guideLst>
        <p:guide orient="horz" pos="306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8577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85775"/>
          </a:xfrm>
          <a:prstGeom prst="rect">
            <a:avLst/>
          </a:prstGeom>
        </p:spPr>
        <p:txBody>
          <a:bodyPr vert="horz" lIns="91440" tIns="45720" rIns="91440" bIns="45720" rtlCol="0"/>
          <a:lstStyle>
            <a:lvl1pPr algn="r">
              <a:defRPr sz="1200"/>
            </a:lvl1pPr>
          </a:lstStyle>
          <a:p>
            <a:fld id="{E654FF69-8AC1-46E0-83E4-6B9AB4EB0EDA}" type="datetimeFigureOut">
              <a:rPr lang="de-DE" smtClean="0"/>
              <a:t>12.07.2015</a:t>
            </a:fld>
            <a:endParaRPr lang="de-DE"/>
          </a:p>
        </p:txBody>
      </p:sp>
      <p:sp>
        <p:nvSpPr>
          <p:cNvPr id="4" name="Fußzeilenplatzhalter 3"/>
          <p:cNvSpPr>
            <a:spLocks noGrp="1"/>
          </p:cNvSpPr>
          <p:nvPr>
            <p:ph type="ftr" sz="quarter" idx="2"/>
          </p:nvPr>
        </p:nvSpPr>
        <p:spPr>
          <a:xfrm>
            <a:off x="0" y="9226550"/>
            <a:ext cx="2971800" cy="485775"/>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9226550"/>
            <a:ext cx="2971800" cy="485775"/>
          </a:xfrm>
          <a:prstGeom prst="rect">
            <a:avLst/>
          </a:prstGeom>
        </p:spPr>
        <p:txBody>
          <a:bodyPr vert="horz" lIns="91440" tIns="45720" rIns="91440" bIns="45720" rtlCol="0" anchor="b"/>
          <a:lstStyle>
            <a:lvl1pPr algn="r">
              <a:defRPr sz="1200"/>
            </a:lvl1pPr>
          </a:lstStyle>
          <a:p>
            <a:fld id="{5404C6D2-EA89-4267-B3FE-CE5F619A9EFD}" type="slidenum">
              <a:rPr lang="de-DE" smtClean="0"/>
              <a:t>‹Nr.›</a:t>
            </a:fld>
            <a:endParaRPr lang="de-DE"/>
          </a:p>
        </p:txBody>
      </p:sp>
    </p:spTree>
    <p:extLst>
      <p:ext uri="{BB962C8B-B14F-4D97-AF65-F5344CB8AC3E}">
        <p14:creationId xmlns:p14="http://schemas.microsoft.com/office/powerpoint/2010/main" val="118795666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1" y="0"/>
            <a:ext cx="2971479" cy="485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pPr>
              <a:defRPr/>
            </a:pPr>
            <a:endParaRPr lang="de-DE"/>
          </a:p>
        </p:txBody>
      </p:sp>
      <p:sp>
        <p:nvSpPr>
          <p:cNvPr id="12291" name="Rectangle 3"/>
          <p:cNvSpPr>
            <a:spLocks noGrp="1" noChangeArrowheads="1"/>
          </p:cNvSpPr>
          <p:nvPr>
            <p:ph type="dt" idx="1"/>
          </p:nvPr>
        </p:nvSpPr>
        <p:spPr bwMode="auto">
          <a:xfrm>
            <a:off x="3884916" y="0"/>
            <a:ext cx="2971479" cy="485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endParaRPr lang="de-DE"/>
          </a:p>
        </p:txBody>
      </p:sp>
      <p:sp>
        <p:nvSpPr>
          <p:cNvPr id="17412" name="Rectangle 4"/>
          <p:cNvSpPr>
            <a:spLocks noGrp="1" noRot="1" noChangeAspect="1" noChangeArrowheads="1" noTextEdit="1"/>
          </p:cNvSpPr>
          <p:nvPr>
            <p:ph type="sldImg" idx="2"/>
          </p:nvPr>
        </p:nvSpPr>
        <p:spPr bwMode="auto">
          <a:xfrm>
            <a:off x="1000125" y="728663"/>
            <a:ext cx="4857750" cy="36433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85480" y="4612865"/>
            <a:ext cx="5487042" cy="4371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12294" name="Rectangle 6"/>
          <p:cNvSpPr>
            <a:spLocks noGrp="1" noChangeArrowheads="1"/>
          </p:cNvSpPr>
          <p:nvPr>
            <p:ph type="ftr" sz="quarter" idx="4"/>
          </p:nvPr>
        </p:nvSpPr>
        <p:spPr bwMode="auto">
          <a:xfrm>
            <a:off x="1" y="9227285"/>
            <a:ext cx="2971479" cy="485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pPr>
              <a:defRPr/>
            </a:pPr>
            <a:endParaRPr lang="de-DE"/>
          </a:p>
        </p:txBody>
      </p:sp>
      <p:sp>
        <p:nvSpPr>
          <p:cNvPr id="12295" name="Rectangle 7"/>
          <p:cNvSpPr>
            <a:spLocks noGrp="1" noChangeArrowheads="1"/>
          </p:cNvSpPr>
          <p:nvPr>
            <p:ph type="sldNum" sz="quarter" idx="5"/>
          </p:nvPr>
        </p:nvSpPr>
        <p:spPr bwMode="auto">
          <a:xfrm>
            <a:off x="3884916" y="9227285"/>
            <a:ext cx="2971479" cy="485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793FF4DA-0E6F-404C-AA2E-A2CAB9D66716}" type="slidenum">
              <a:rPr lang="de-DE"/>
              <a:pPr>
                <a:defRPr/>
              </a:pPr>
              <a:t>‹Nr.›</a:t>
            </a:fld>
            <a:endParaRPr lang="de-DE"/>
          </a:p>
        </p:txBody>
      </p:sp>
    </p:spTree>
    <p:extLst>
      <p:ext uri="{BB962C8B-B14F-4D97-AF65-F5344CB8AC3E}">
        <p14:creationId xmlns:p14="http://schemas.microsoft.com/office/powerpoint/2010/main" val="3393012811"/>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ヒラギノ角ゴ Pro W3" pitchFamily="96"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9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9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9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9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smtClean="0"/>
              <a:t>Introduce Christina and me </a:t>
            </a:r>
          </a:p>
          <a:p>
            <a:r>
              <a:rPr lang="de-DE" dirty="0" smtClean="0"/>
              <a:t>Impression </a:t>
            </a:r>
            <a:r>
              <a:rPr lang="en-US" dirty="0" smtClean="0"/>
              <a:t>of quality  management and assessment in Germany and the challenges institutions face.</a:t>
            </a:r>
          </a:p>
          <a:p>
            <a:r>
              <a:rPr lang="en-US" dirty="0" smtClean="0"/>
              <a:t>No result of an empirical research project but wants to contribute to the comparison and the topic of our project on “changing the conversation”. We tried to understand how quality aspects are dealt with in Germany.</a:t>
            </a:r>
          </a:p>
          <a:p>
            <a:endParaRPr lang="en-US" dirty="0" smtClean="0"/>
          </a:p>
        </p:txBody>
      </p:sp>
      <p:sp>
        <p:nvSpPr>
          <p:cNvPr id="4" name="Foliennummernplatzhalter 3"/>
          <p:cNvSpPr>
            <a:spLocks noGrp="1"/>
          </p:cNvSpPr>
          <p:nvPr>
            <p:ph type="sldNum" sz="quarter" idx="10"/>
          </p:nvPr>
        </p:nvSpPr>
        <p:spPr/>
        <p:txBody>
          <a:bodyPr/>
          <a:lstStyle/>
          <a:p>
            <a:pPr>
              <a:defRPr/>
            </a:pPr>
            <a:fld id="{793FF4DA-0E6F-404C-AA2E-A2CAB9D66716}" type="slidenum">
              <a:rPr lang="de-DE" smtClean="0"/>
              <a:pPr>
                <a:defRPr/>
              </a:pPr>
              <a:t>1</a:t>
            </a:fld>
            <a:endParaRPr lang="de-DE"/>
          </a:p>
        </p:txBody>
      </p:sp>
      <p:sp>
        <p:nvSpPr>
          <p:cNvPr id="5" name="Fußzeilenplatzhalter 4"/>
          <p:cNvSpPr>
            <a:spLocks noGrp="1"/>
          </p:cNvSpPr>
          <p:nvPr>
            <p:ph type="ftr" sz="quarter" idx="11"/>
          </p:nvPr>
        </p:nvSpPr>
        <p:spPr/>
        <p:txBody>
          <a:bodyPr/>
          <a:lstStyle/>
          <a:p>
            <a:pPr>
              <a:defRPr/>
            </a:pPr>
            <a:endParaRPr lang="de-DE"/>
          </a:p>
        </p:txBody>
      </p:sp>
    </p:spTree>
    <p:extLst>
      <p:ext uri="{BB962C8B-B14F-4D97-AF65-F5344CB8AC3E}">
        <p14:creationId xmlns:p14="http://schemas.microsoft.com/office/powerpoint/2010/main" val="234521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smtClean="0"/>
          </a:p>
          <a:p>
            <a:r>
              <a:rPr lang="en-US" dirty="0" smtClean="0"/>
              <a:t>I will concentrate on three aspects of the German LTC-system</a:t>
            </a:r>
          </a:p>
          <a:p>
            <a:r>
              <a:rPr lang="en-US" dirty="0" smtClean="0"/>
              <a:t>A brief introduction in the German system will show which occupations are involved in Residential LTC </a:t>
            </a:r>
          </a:p>
          <a:p>
            <a:endParaRPr lang="en-US" dirty="0" smtClean="0"/>
          </a:p>
          <a:p>
            <a:endParaRPr lang="en-US" dirty="0"/>
          </a:p>
        </p:txBody>
      </p:sp>
      <p:sp>
        <p:nvSpPr>
          <p:cNvPr id="4" name="Foliennummernplatzhalter 3"/>
          <p:cNvSpPr>
            <a:spLocks noGrp="1"/>
          </p:cNvSpPr>
          <p:nvPr>
            <p:ph type="sldNum" sz="quarter" idx="10"/>
          </p:nvPr>
        </p:nvSpPr>
        <p:spPr/>
        <p:txBody>
          <a:bodyPr/>
          <a:lstStyle/>
          <a:p>
            <a:pPr>
              <a:defRPr/>
            </a:pPr>
            <a:fld id="{793FF4DA-0E6F-404C-AA2E-A2CAB9D66716}" type="slidenum">
              <a:rPr lang="de-DE" smtClean="0"/>
              <a:pPr>
                <a:defRPr/>
              </a:pPr>
              <a:t>2</a:t>
            </a:fld>
            <a:endParaRPr lang="de-DE"/>
          </a:p>
        </p:txBody>
      </p:sp>
      <p:sp>
        <p:nvSpPr>
          <p:cNvPr id="5" name="Fußzeilenplatzhalter 4"/>
          <p:cNvSpPr>
            <a:spLocks noGrp="1"/>
          </p:cNvSpPr>
          <p:nvPr>
            <p:ph type="ftr" sz="quarter" idx="11"/>
          </p:nvPr>
        </p:nvSpPr>
        <p:spPr/>
        <p:txBody>
          <a:bodyPr/>
          <a:lstStyle/>
          <a:p>
            <a:pPr>
              <a:defRPr/>
            </a:pPr>
            <a:endParaRPr lang="de-DE"/>
          </a:p>
        </p:txBody>
      </p:sp>
    </p:spTree>
    <p:extLst>
      <p:ext uri="{BB962C8B-B14F-4D97-AF65-F5344CB8AC3E}">
        <p14:creationId xmlns:p14="http://schemas.microsoft.com/office/powerpoint/2010/main" val="2608880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sz="1800" b="1" dirty="0"/>
          </a:p>
        </p:txBody>
      </p:sp>
      <p:sp>
        <p:nvSpPr>
          <p:cNvPr id="4" name="Foliennummernplatzhalter 3"/>
          <p:cNvSpPr>
            <a:spLocks noGrp="1"/>
          </p:cNvSpPr>
          <p:nvPr>
            <p:ph type="sldNum" sz="quarter" idx="10"/>
          </p:nvPr>
        </p:nvSpPr>
        <p:spPr/>
        <p:txBody>
          <a:bodyPr/>
          <a:lstStyle/>
          <a:p>
            <a:pPr>
              <a:defRPr/>
            </a:pPr>
            <a:fld id="{E9D982B5-94A9-4FC9-94CB-B8C5F00DBC1F}" type="slidenum">
              <a:rPr lang="de-DE" smtClean="0">
                <a:solidFill>
                  <a:prstClr val="black"/>
                </a:solidFill>
              </a:rPr>
              <a:pPr>
                <a:defRPr/>
              </a:pPr>
              <a:t>3</a:t>
            </a:fld>
            <a:endParaRPr lang="de-DE">
              <a:solidFill>
                <a:prstClr val="black"/>
              </a:solidFill>
            </a:endParaRPr>
          </a:p>
        </p:txBody>
      </p:sp>
    </p:spTree>
    <p:extLst>
      <p:ext uri="{BB962C8B-B14F-4D97-AF65-F5344CB8AC3E}">
        <p14:creationId xmlns:p14="http://schemas.microsoft.com/office/powerpoint/2010/main" val="1070855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sz="1800" b="1" dirty="0"/>
          </a:p>
        </p:txBody>
      </p:sp>
      <p:sp>
        <p:nvSpPr>
          <p:cNvPr id="4" name="Foliennummernplatzhalter 3"/>
          <p:cNvSpPr>
            <a:spLocks noGrp="1"/>
          </p:cNvSpPr>
          <p:nvPr>
            <p:ph type="sldNum" sz="quarter" idx="10"/>
          </p:nvPr>
        </p:nvSpPr>
        <p:spPr/>
        <p:txBody>
          <a:bodyPr/>
          <a:lstStyle/>
          <a:p>
            <a:pPr>
              <a:defRPr/>
            </a:pPr>
            <a:fld id="{E9D982B5-94A9-4FC9-94CB-B8C5F00DBC1F}" type="slidenum">
              <a:rPr lang="de-DE" smtClean="0">
                <a:solidFill>
                  <a:prstClr val="black"/>
                </a:solidFill>
              </a:rPr>
              <a:pPr>
                <a:defRPr/>
              </a:pPr>
              <a:t>4</a:t>
            </a:fld>
            <a:endParaRPr lang="de-DE">
              <a:solidFill>
                <a:prstClr val="black"/>
              </a:solidFill>
            </a:endParaRPr>
          </a:p>
        </p:txBody>
      </p:sp>
    </p:spTree>
    <p:extLst>
      <p:ext uri="{BB962C8B-B14F-4D97-AF65-F5344CB8AC3E}">
        <p14:creationId xmlns:p14="http://schemas.microsoft.com/office/powerpoint/2010/main" val="3368533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sz="1800" b="1" dirty="0"/>
          </a:p>
        </p:txBody>
      </p:sp>
      <p:sp>
        <p:nvSpPr>
          <p:cNvPr id="4" name="Foliennummernplatzhalter 3"/>
          <p:cNvSpPr>
            <a:spLocks noGrp="1"/>
          </p:cNvSpPr>
          <p:nvPr>
            <p:ph type="sldNum" sz="quarter" idx="10"/>
          </p:nvPr>
        </p:nvSpPr>
        <p:spPr/>
        <p:txBody>
          <a:bodyPr/>
          <a:lstStyle/>
          <a:p>
            <a:pPr>
              <a:defRPr/>
            </a:pPr>
            <a:fld id="{E9D982B5-94A9-4FC9-94CB-B8C5F00DBC1F}" type="slidenum">
              <a:rPr lang="de-DE" smtClean="0">
                <a:solidFill>
                  <a:prstClr val="black"/>
                </a:solidFill>
              </a:rPr>
              <a:pPr>
                <a:defRPr/>
              </a:pPr>
              <a:t>5</a:t>
            </a:fld>
            <a:endParaRPr lang="de-DE">
              <a:solidFill>
                <a:prstClr val="black"/>
              </a:solidFill>
            </a:endParaRPr>
          </a:p>
        </p:txBody>
      </p:sp>
    </p:spTree>
    <p:extLst>
      <p:ext uri="{BB962C8B-B14F-4D97-AF65-F5344CB8AC3E}">
        <p14:creationId xmlns:p14="http://schemas.microsoft.com/office/powerpoint/2010/main" val="506156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sz="1800" b="1" dirty="0"/>
          </a:p>
        </p:txBody>
      </p:sp>
      <p:sp>
        <p:nvSpPr>
          <p:cNvPr id="4" name="Foliennummernplatzhalter 3"/>
          <p:cNvSpPr>
            <a:spLocks noGrp="1"/>
          </p:cNvSpPr>
          <p:nvPr>
            <p:ph type="sldNum" sz="quarter" idx="10"/>
          </p:nvPr>
        </p:nvSpPr>
        <p:spPr/>
        <p:txBody>
          <a:bodyPr/>
          <a:lstStyle/>
          <a:p>
            <a:pPr>
              <a:defRPr/>
            </a:pPr>
            <a:fld id="{E9D982B5-94A9-4FC9-94CB-B8C5F00DBC1F}" type="slidenum">
              <a:rPr lang="de-DE" smtClean="0">
                <a:solidFill>
                  <a:prstClr val="black"/>
                </a:solidFill>
              </a:rPr>
              <a:pPr>
                <a:defRPr/>
              </a:pPr>
              <a:t>6</a:t>
            </a:fld>
            <a:endParaRPr lang="de-DE">
              <a:solidFill>
                <a:prstClr val="black"/>
              </a:solidFill>
            </a:endParaRPr>
          </a:p>
        </p:txBody>
      </p:sp>
    </p:spTree>
    <p:extLst>
      <p:ext uri="{BB962C8B-B14F-4D97-AF65-F5344CB8AC3E}">
        <p14:creationId xmlns:p14="http://schemas.microsoft.com/office/powerpoint/2010/main" val="1416323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sz="1800" b="1" dirty="0"/>
          </a:p>
        </p:txBody>
      </p:sp>
      <p:sp>
        <p:nvSpPr>
          <p:cNvPr id="4" name="Foliennummernplatzhalter 3"/>
          <p:cNvSpPr>
            <a:spLocks noGrp="1"/>
          </p:cNvSpPr>
          <p:nvPr>
            <p:ph type="sldNum" sz="quarter" idx="10"/>
          </p:nvPr>
        </p:nvSpPr>
        <p:spPr/>
        <p:txBody>
          <a:bodyPr/>
          <a:lstStyle/>
          <a:p>
            <a:pPr>
              <a:defRPr/>
            </a:pPr>
            <a:fld id="{E9D982B5-94A9-4FC9-94CB-B8C5F00DBC1F}" type="slidenum">
              <a:rPr lang="de-DE" smtClean="0">
                <a:solidFill>
                  <a:prstClr val="black"/>
                </a:solidFill>
              </a:rPr>
              <a:pPr>
                <a:defRPr/>
              </a:pPr>
              <a:t>7</a:t>
            </a:fld>
            <a:endParaRPr lang="de-DE">
              <a:solidFill>
                <a:prstClr val="black"/>
              </a:solidFill>
            </a:endParaRPr>
          </a:p>
        </p:txBody>
      </p:sp>
    </p:spTree>
    <p:extLst>
      <p:ext uri="{BB962C8B-B14F-4D97-AF65-F5344CB8AC3E}">
        <p14:creationId xmlns:p14="http://schemas.microsoft.com/office/powerpoint/2010/main" val="1040077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sz="1800" b="1" dirty="0"/>
          </a:p>
        </p:txBody>
      </p:sp>
      <p:sp>
        <p:nvSpPr>
          <p:cNvPr id="4" name="Foliennummernplatzhalter 3"/>
          <p:cNvSpPr>
            <a:spLocks noGrp="1"/>
          </p:cNvSpPr>
          <p:nvPr>
            <p:ph type="sldNum" sz="quarter" idx="10"/>
          </p:nvPr>
        </p:nvSpPr>
        <p:spPr/>
        <p:txBody>
          <a:bodyPr/>
          <a:lstStyle/>
          <a:p>
            <a:pPr>
              <a:defRPr/>
            </a:pPr>
            <a:fld id="{E9D982B5-94A9-4FC9-94CB-B8C5F00DBC1F}" type="slidenum">
              <a:rPr lang="de-DE" smtClean="0">
                <a:solidFill>
                  <a:prstClr val="black"/>
                </a:solidFill>
              </a:rPr>
              <a:pPr>
                <a:defRPr/>
              </a:pPr>
              <a:t>8</a:t>
            </a:fld>
            <a:endParaRPr lang="de-DE">
              <a:solidFill>
                <a:prstClr val="black"/>
              </a:solidFill>
            </a:endParaRPr>
          </a:p>
        </p:txBody>
      </p:sp>
    </p:spTree>
    <p:extLst>
      <p:ext uri="{BB962C8B-B14F-4D97-AF65-F5344CB8AC3E}">
        <p14:creationId xmlns:p14="http://schemas.microsoft.com/office/powerpoint/2010/main" val="715558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361950"/>
            <a:r>
              <a:rPr lang="en-US" dirty="0" smtClean="0"/>
              <a:t>QM as it works so far can contribute to a </a:t>
            </a:r>
            <a:r>
              <a:rPr lang="en-US" dirty="0" err="1" smtClean="0"/>
              <a:t>professionalisation</a:t>
            </a:r>
            <a:r>
              <a:rPr lang="en-US" dirty="0" smtClean="0"/>
              <a:t> improve the quality of care </a:t>
            </a:r>
          </a:p>
          <a:p>
            <a:pPr marL="361950"/>
            <a:endParaRPr lang="en-US" dirty="0"/>
          </a:p>
          <a:p>
            <a:pPr marL="361950"/>
            <a:r>
              <a:rPr lang="en-US" dirty="0" smtClean="0"/>
              <a:t>Strong interrelation between working conditions and quality of care </a:t>
            </a:r>
            <a:endParaRPr lang="en-US" dirty="0"/>
          </a:p>
        </p:txBody>
      </p:sp>
      <p:sp>
        <p:nvSpPr>
          <p:cNvPr id="4" name="Foliennummernplatzhalter 3"/>
          <p:cNvSpPr>
            <a:spLocks noGrp="1"/>
          </p:cNvSpPr>
          <p:nvPr>
            <p:ph type="sldNum" sz="quarter" idx="10"/>
          </p:nvPr>
        </p:nvSpPr>
        <p:spPr/>
        <p:txBody>
          <a:bodyPr/>
          <a:lstStyle/>
          <a:p>
            <a:pPr>
              <a:defRPr/>
            </a:pPr>
            <a:fld id="{793FF4DA-0E6F-404C-AA2E-A2CAB9D66716}" type="slidenum">
              <a:rPr lang="de-DE" smtClean="0"/>
              <a:pPr>
                <a:defRPr/>
              </a:pPr>
              <a:t>9</a:t>
            </a:fld>
            <a:endParaRPr lang="de-DE"/>
          </a:p>
        </p:txBody>
      </p:sp>
      <p:sp>
        <p:nvSpPr>
          <p:cNvPr id="5" name="Fußzeilenplatzhalter 4"/>
          <p:cNvSpPr>
            <a:spLocks noGrp="1"/>
          </p:cNvSpPr>
          <p:nvPr>
            <p:ph type="ftr" sz="quarter" idx="11"/>
          </p:nvPr>
        </p:nvSpPr>
        <p:spPr/>
        <p:txBody>
          <a:bodyPr/>
          <a:lstStyle/>
          <a:p>
            <a:pPr>
              <a:defRPr/>
            </a:pPr>
            <a:endParaRPr lang="de-DE"/>
          </a:p>
        </p:txBody>
      </p:sp>
    </p:spTree>
    <p:extLst>
      <p:ext uri="{BB962C8B-B14F-4D97-AF65-F5344CB8AC3E}">
        <p14:creationId xmlns:p14="http://schemas.microsoft.com/office/powerpoint/2010/main" val="23300130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3" name="Picture 34" descr="tud_logo_rgb"/>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08625" y="404813"/>
            <a:ext cx="3095625"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5" descr="5x5sfs"/>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68313" y="333375"/>
            <a:ext cx="585787"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38"/>
          <p:cNvSpPr txBox="1">
            <a:spLocks noChangeArrowheads="1"/>
          </p:cNvSpPr>
          <p:nvPr userDrawn="1"/>
        </p:nvSpPr>
        <p:spPr bwMode="auto">
          <a:xfrm>
            <a:off x="1736725" y="1763713"/>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rgbClr val="4F5150"/>
                </a:solidFill>
                <a:latin typeface="Arial" charset="0"/>
                <a:ea typeface="ヒラギノ角ゴ Pro W3" pitchFamily="96" charset="-128"/>
              </a:defRPr>
            </a:lvl1pPr>
            <a:lvl2pPr marL="742950" indent="-285750">
              <a:defRPr sz="1400">
                <a:solidFill>
                  <a:srgbClr val="4F5150"/>
                </a:solidFill>
                <a:latin typeface="Arial" charset="0"/>
                <a:ea typeface="ヒラギノ角ゴ Pro W3" pitchFamily="96" charset="-128"/>
              </a:defRPr>
            </a:lvl2pPr>
            <a:lvl3pPr marL="1143000" indent="-228600">
              <a:defRPr sz="1400">
                <a:solidFill>
                  <a:srgbClr val="4F5150"/>
                </a:solidFill>
                <a:latin typeface="Arial" charset="0"/>
                <a:ea typeface="ヒラギノ角ゴ Pro W3" pitchFamily="96" charset="-128"/>
              </a:defRPr>
            </a:lvl3pPr>
            <a:lvl4pPr marL="1600200" indent="-228600">
              <a:defRPr sz="1400">
                <a:solidFill>
                  <a:srgbClr val="4F5150"/>
                </a:solidFill>
                <a:latin typeface="Arial" charset="0"/>
                <a:ea typeface="ヒラギノ角ゴ Pro W3" pitchFamily="96" charset="-128"/>
              </a:defRPr>
            </a:lvl4pPr>
            <a:lvl5pPr marL="2057400" indent="-228600">
              <a:defRPr sz="1400">
                <a:solidFill>
                  <a:srgbClr val="4F5150"/>
                </a:solidFill>
                <a:latin typeface="Arial" charset="0"/>
                <a:ea typeface="ヒラギノ角ゴ Pro W3" pitchFamily="96" charset="-128"/>
              </a:defRPr>
            </a:lvl5pPr>
            <a:lvl6pPr marL="2514600" indent="-228600" eaLnBrk="0" fontAlgn="base" hangingPunct="0">
              <a:spcBef>
                <a:spcPct val="0"/>
              </a:spcBef>
              <a:spcAft>
                <a:spcPct val="0"/>
              </a:spcAft>
              <a:defRPr sz="1400">
                <a:solidFill>
                  <a:srgbClr val="4F5150"/>
                </a:solidFill>
                <a:latin typeface="Arial" charset="0"/>
                <a:ea typeface="ヒラギノ角ゴ Pro W3" pitchFamily="96" charset="-128"/>
              </a:defRPr>
            </a:lvl6pPr>
            <a:lvl7pPr marL="2971800" indent="-228600" eaLnBrk="0" fontAlgn="base" hangingPunct="0">
              <a:spcBef>
                <a:spcPct val="0"/>
              </a:spcBef>
              <a:spcAft>
                <a:spcPct val="0"/>
              </a:spcAft>
              <a:defRPr sz="1400">
                <a:solidFill>
                  <a:srgbClr val="4F5150"/>
                </a:solidFill>
                <a:latin typeface="Arial" charset="0"/>
                <a:ea typeface="ヒラギノ角ゴ Pro W3" pitchFamily="96" charset="-128"/>
              </a:defRPr>
            </a:lvl7pPr>
            <a:lvl8pPr marL="3429000" indent="-228600" eaLnBrk="0" fontAlgn="base" hangingPunct="0">
              <a:spcBef>
                <a:spcPct val="0"/>
              </a:spcBef>
              <a:spcAft>
                <a:spcPct val="0"/>
              </a:spcAft>
              <a:defRPr sz="1400">
                <a:solidFill>
                  <a:srgbClr val="4F5150"/>
                </a:solidFill>
                <a:latin typeface="Arial" charset="0"/>
                <a:ea typeface="ヒラギノ角ゴ Pro W3" pitchFamily="96" charset="-128"/>
              </a:defRPr>
            </a:lvl8pPr>
            <a:lvl9pPr marL="3886200" indent="-228600" eaLnBrk="0" fontAlgn="base" hangingPunct="0">
              <a:spcBef>
                <a:spcPct val="0"/>
              </a:spcBef>
              <a:spcAft>
                <a:spcPct val="0"/>
              </a:spcAft>
              <a:defRPr sz="1400">
                <a:solidFill>
                  <a:srgbClr val="4F5150"/>
                </a:solidFill>
                <a:latin typeface="Arial" charset="0"/>
                <a:ea typeface="ヒラギノ角ゴ Pro W3" pitchFamily="96" charset="-128"/>
              </a:defRPr>
            </a:lvl9pPr>
          </a:lstStyle>
          <a:p>
            <a:pPr>
              <a:defRPr/>
            </a:pPr>
            <a:endParaRPr lang="de-DE" smtClean="0"/>
          </a:p>
        </p:txBody>
      </p:sp>
      <p:sp>
        <p:nvSpPr>
          <p:cNvPr id="3074" name="Rectangle 2"/>
          <p:cNvSpPr>
            <a:spLocks noGrp="1" noChangeArrowheads="1"/>
          </p:cNvSpPr>
          <p:nvPr>
            <p:ph type="ctrTitle"/>
          </p:nvPr>
        </p:nvSpPr>
        <p:spPr>
          <a:xfrm>
            <a:off x="466725" y="1988840"/>
            <a:ext cx="8153400" cy="1298848"/>
          </a:xfrm>
        </p:spPr>
        <p:txBody>
          <a:bodyPr/>
          <a:lstStyle>
            <a:lvl1pPr>
              <a:defRPr/>
            </a:lvl1pPr>
          </a:lstStyle>
          <a:p>
            <a:pPr lvl="0"/>
            <a:r>
              <a:rPr lang="de-DE" noProof="0" dirty="0" smtClean="0"/>
              <a:t>Mastertitelformat bearbeiten</a:t>
            </a:r>
          </a:p>
        </p:txBody>
      </p:sp>
    </p:spTree>
    <p:extLst>
      <p:ext uri="{BB962C8B-B14F-4D97-AF65-F5344CB8AC3E}">
        <p14:creationId xmlns:p14="http://schemas.microsoft.com/office/powerpoint/2010/main" val="3400430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xfrm>
            <a:off x="7467600" y="6324600"/>
            <a:ext cx="1143000" cy="457200"/>
          </a:xfrm>
          <a:prstGeom prst="rect">
            <a:avLst/>
          </a:prstGeom>
          <a:ln/>
        </p:spPr>
        <p:txBody>
          <a:bodyPr/>
          <a:lstStyle>
            <a:lvl1pPr>
              <a:defRPr/>
            </a:lvl1pPr>
          </a:lstStyle>
          <a:p>
            <a:pPr>
              <a:defRPr/>
            </a:pPr>
            <a:fld id="{34B7C921-AE78-405F-B328-1F0F3D2E344D}" type="datetime1">
              <a:rPr lang="en-CA" smtClean="0"/>
              <a:t>2015-07-12</a:t>
            </a:fld>
            <a:endParaRPr lang="de-DE"/>
          </a:p>
        </p:txBody>
      </p:sp>
    </p:spTree>
    <p:extLst>
      <p:ext uri="{BB962C8B-B14F-4D97-AF65-F5344CB8AC3E}">
        <p14:creationId xmlns:p14="http://schemas.microsoft.com/office/powerpoint/2010/main" val="2190837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67488" y="1066800"/>
            <a:ext cx="2032000" cy="5029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66725" y="1066800"/>
            <a:ext cx="5948363" cy="5029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xfrm>
            <a:off x="7467600" y="6324600"/>
            <a:ext cx="1143000" cy="457200"/>
          </a:xfrm>
          <a:prstGeom prst="rect">
            <a:avLst/>
          </a:prstGeom>
          <a:ln/>
        </p:spPr>
        <p:txBody>
          <a:bodyPr/>
          <a:lstStyle>
            <a:lvl1pPr>
              <a:defRPr/>
            </a:lvl1pPr>
          </a:lstStyle>
          <a:p>
            <a:pPr>
              <a:defRPr/>
            </a:pPr>
            <a:fld id="{388D6296-07B6-4D57-BFA4-B92F399136DA}" type="datetime1">
              <a:rPr lang="en-CA" smtClean="0"/>
              <a:t>2015-07-12</a:t>
            </a:fld>
            <a:endParaRPr lang="de-DE"/>
          </a:p>
        </p:txBody>
      </p:sp>
    </p:spTree>
    <p:extLst>
      <p:ext uri="{BB962C8B-B14F-4D97-AF65-F5344CB8AC3E}">
        <p14:creationId xmlns:p14="http://schemas.microsoft.com/office/powerpoint/2010/main" val="1917879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3" name="Text Box 9"/>
          <p:cNvSpPr txBox="1">
            <a:spLocks noChangeArrowheads="1"/>
          </p:cNvSpPr>
          <p:nvPr userDrawn="1"/>
        </p:nvSpPr>
        <p:spPr bwMode="auto">
          <a:xfrm>
            <a:off x="466725" y="4800600"/>
            <a:ext cx="8132763" cy="1295400"/>
          </a:xfrm>
          <a:prstGeom prst="rect">
            <a:avLst/>
          </a:prstGeom>
          <a:noFill/>
          <a:ln w="9525">
            <a:noFill/>
            <a:miter lim="800000"/>
            <a:headEnd/>
            <a:tailEnd/>
          </a:ln>
          <a:effectLst/>
        </p:spPr>
        <p:txBody>
          <a:bodyPr/>
          <a:lstStyle/>
          <a:p>
            <a:pPr eaLnBrk="1" hangingPunct="1">
              <a:spcBef>
                <a:spcPct val="50000"/>
              </a:spcBef>
              <a:defRPr/>
            </a:pPr>
            <a:endParaRPr lang="de-DE" sz="1800">
              <a:solidFill>
                <a:srgbClr val="000000"/>
              </a:solidFill>
              <a:ea typeface="+mn-ea"/>
            </a:endParaRPr>
          </a:p>
        </p:txBody>
      </p:sp>
      <p:pic>
        <p:nvPicPr>
          <p:cNvPr id="7" name="Picture 2" descr="C:\Dokumente und Einstellungen\Holger\Desktop\zeche.jpg"/>
          <p:cNvPicPr>
            <a:picLocks noChangeAspect="1" noChangeArrowheads="1"/>
          </p:cNvPicPr>
          <p:nvPr userDrawn="1"/>
        </p:nvPicPr>
        <p:blipFill>
          <a:blip r:embed="rId2" cstate="print"/>
          <a:srcRect/>
          <a:stretch>
            <a:fillRect/>
          </a:stretch>
        </p:blipFill>
        <p:spPr bwMode="auto">
          <a:xfrm>
            <a:off x="1905000" y="2117725"/>
            <a:ext cx="6767513" cy="1692275"/>
          </a:xfrm>
          <a:prstGeom prst="rect">
            <a:avLst/>
          </a:prstGeom>
          <a:noFill/>
          <a:ln w="9525">
            <a:noFill/>
            <a:miter lim="800000"/>
            <a:headEnd/>
            <a:tailEnd/>
          </a:ln>
        </p:spPr>
      </p:pic>
      <p:sp>
        <p:nvSpPr>
          <p:cNvPr id="7185" name="Rectangle 17"/>
          <p:cNvSpPr>
            <a:spLocks noGrp="1" noChangeArrowheads="1"/>
          </p:cNvSpPr>
          <p:nvPr>
            <p:ph type="ctrTitle" sz="quarter"/>
          </p:nvPr>
        </p:nvSpPr>
        <p:spPr>
          <a:xfrm>
            <a:off x="468313" y="4787900"/>
            <a:ext cx="8207375" cy="1393825"/>
          </a:xfrm>
        </p:spPr>
        <p:txBody>
          <a:bodyPr/>
          <a:lstStyle>
            <a:lvl1pPr>
              <a:defRPr/>
            </a:lvl1pPr>
          </a:lstStyle>
          <a:p>
            <a:r>
              <a:rPr lang="de-DE" dirty="0" smtClean="0"/>
              <a:t>Titelmasterformat durch Klicken bearbeiten</a:t>
            </a:r>
            <a:endParaRPr lang="de-DE" dirty="0"/>
          </a:p>
        </p:txBody>
      </p:sp>
      <p:sp>
        <p:nvSpPr>
          <p:cNvPr id="8" name="Rectangle 4"/>
          <p:cNvSpPr>
            <a:spLocks noGrp="1" noChangeArrowheads="1"/>
          </p:cNvSpPr>
          <p:nvPr>
            <p:ph type="dt" sz="half" idx="10"/>
          </p:nvPr>
        </p:nvSpPr>
        <p:spPr/>
        <p:txBody>
          <a:bodyPr/>
          <a:lstStyle>
            <a:lvl1pPr>
              <a:defRPr sz="1100"/>
            </a:lvl1pPr>
          </a:lstStyle>
          <a:p>
            <a:pPr>
              <a:defRPr/>
            </a:pPr>
            <a:r>
              <a:rPr lang="de-DE">
                <a:solidFill>
                  <a:srgbClr val="000000"/>
                </a:solidFill>
              </a:rPr>
              <a:t>Name Autor | Ort und Datum</a:t>
            </a:r>
            <a:endParaRPr lang="de-DE" dirty="0">
              <a:solidFill>
                <a:srgbClr val="000000"/>
              </a:solidFill>
            </a:endParaRPr>
          </a:p>
        </p:txBody>
      </p:sp>
      <p:pic>
        <p:nvPicPr>
          <p:cNvPr id="3074"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843713" y="269875"/>
            <a:ext cx="1734092" cy="44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2279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8"/>
          <p:cNvSpPr>
            <a:spLocks noGrp="1" noChangeArrowheads="1"/>
          </p:cNvSpPr>
          <p:nvPr>
            <p:ph type="dt" sz="half" idx="10"/>
          </p:nvPr>
        </p:nvSpPr>
        <p:spPr>
          <a:ln/>
        </p:spPr>
        <p:txBody>
          <a:bodyPr/>
          <a:lstStyle>
            <a:lvl1pPr>
              <a:defRPr/>
            </a:lvl1pPr>
          </a:lstStyle>
          <a:p>
            <a:pPr>
              <a:defRPr/>
            </a:pPr>
            <a:r>
              <a:rPr lang="de-DE">
                <a:solidFill>
                  <a:srgbClr val="000000"/>
                </a:solidFill>
              </a:rPr>
              <a:t>Name Autor | Ort und Datum</a:t>
            </a:r>
          </a:p>
        </p:txBody>
      </p:sp>
    </p:spTree>
    <p:extLst>
      <p:ext uri="{BB962C8B-B14F-4D97-AF65-F5344CB8AC3E}">
        <p14:creationId xmlns:p14="http://schemas.microsoft.com/office/powerpoint/2010/main" val="22406836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woObj">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sz="half" idx="1"/>
          </p:nvPr>
        </p:nvSpPr>
        <p:spPr>
          <a:xfrm>
            <a:off x="457200" y="1628775"/>
            <a:ext cx="3970784" cy="4176489"/>
          </a:xfrm>
        </p:spPr>
        <p:txBody>
          <a:bodyPr>
            <a:normAutofit/>
          </a:bodyPr>
          <a:lstStyle>
            <a:lvl1pPr marL="0" indent="0">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Inhaltsplatzhalter 3"/>
          <p:cNvSpPr>
            <a:spLocks noGrp="1"/>
          </p:cNvSpPr>
          <p:nvPr>
            <p:ph sz="half" idx="2"/>
          </p:nvPr>
        </p:nvSpPr>
        <p:spPr>
          <a:xfrm>
            <a:off x="4716016" y="1628775"/>
            <a:ext cx="4032448" cy="4205089"/>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Datumsplatzhalter 4"/>
          <p:cNvSpPr>
            <a:spLocks noGrp="1"/>
          </p:cNvSpPr>
          <p:nvPr>
            <p:ph type="dt" sz="half" idx="10"/>
          </p:nvPr>
        </p:nvSpPr>
        <p:spPr/>
        <p:txBody>
          <a:bodyPr/>
          <a:lstStyle/>
          <a:p>
            <a:r>
              <a:rPr lang="de-DE" smtClean="0">
                <a:solidFill>
                  <a:srgbClr val="000000"/>
                </a:solidFill>
              </a:rPr>
              <a:t>Datum eintragen!</a:t>
            </a:r>
            <a:endParaRPr lang="de-DE">
              <a:solidFill>
                <a:srgbClr val="000000"/>
              </a:solidFill>
            </a:endParaRPr>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pPr eaLnBrk="1" hangingPunct="1"/>
            <a:r>
              <a:rPr lang="de-DE" sz="1800" smtClean="0">
                <a:solidFill>
                  <a:srgbClr val="000000"/>
                </a:solidFill>
                <a:ea typeface="+mn-ea"/>
              </a:rPr>
              <a:t>Name eintragen!</a:t>
            </a:r>
            <a:endParaRPr lang="de-DE" sz="1800">
              <a:solidFill>
                <a:srgbClr val="000000"/>
              </a:solidFill>
              <a:ea typeface="+mn-ea"/>
            </a:endParaRPr>
          </a:p>
        </p:txBody>
      </p:sp>
      <p:sp>
        <p:nvSpPr>
          <p:cNvPr id="7" name="Foliennummernplatzhalter 6"/>
          <p:cNvSpPr>
            <a:spLocks noGrp="1"/>
          </p:cNvSpPr>
          <p:nvPr>
            <p:ph type="sldNum" sz="quarter" idx="12"/>
          </p:nvPr>
        </p:nvSpPr>
        <p:spPr>
          <a:xfrm>
            <a:off x="6372200" y="6309320"/>
            <a:ext cx="2448272" cy="412155"/>
          </a:xfrm>
          <a:prstGeom prst="rect">
            <a:avLst/>
          </a:prstGeom>
        </p:spPr>
        <p:txBody>
          <a:bodyPr/>
          <a:lstStyle/>
          <a:p>
            <a:pPr eaLnBrk="1" hangingPunct="1"/>
            <a:fld id="{6B1DE420-C08A-4F80-886B-E37444EC144B}" type="slidenum">
              <a:rPr lang="de-DE" sz="1800" smtClean="0">
                <a:solidFill>
                  <a:srgbClr val="000000"/>
                </a:solidFill>
                <a:ea typeface="+mn-ea"/>
              </a:rPr>
              <a:pPr eaLnBrk="1" hangingPunct="1"/>
              <a:t>‹Nr.›</a:t>
            </a:fld>
            <a:endParaRPr lang="de-DE" sz="1800">
              <a:solidFill>
                <a:srgbClr val="000000"/>
              </a:solidFill>
              <a:ea typeface="+mn-ea"/>
            </a:endParaRPr>
          </a:p>
        </p:txBody>
      </p:sp>
    </p:spTree>
    <p:extLst>
      <p:ext uri="{BB962C8B-B14F-4D97-AF65-F5344CB8AC3E}">
        <p14:creationId xmlns:p14="http://schemas.microsoft.com/office/powerpoint/2010/main" val="180358304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1_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09EBCEE4-699A-4021-89A8-683F2CEFAED2}" type="datetimeFigureOut">
              <a:rPr lang="de-DE" smtClean="0">
                <a:solidFill>
                  <a:srgbClr val="000000"/>
                </a:solidFill>
              </a:rPr>
              <a:pPr/>
              <a:t>12.07.2015</a:t>
            </a:fld>
            <a:endParaRPr lang="de-DE">
              <a:solidFill>
                <a:srgbClr val="000000"/>
              </a:solidFill>
            </a:endParaRPr>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pPr eaLnBrk="1" hangingPunct="1"/>
            <a:endParaRPr lang="de-DE" sz="1800">
              <a:solidFill>
                <a:srgbClr val="000000"/>
              </a:solidFill>
              <a:ea typeface="+mn-ea"/>
            </a:endParaRPr>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pPr eaLnBrk="1" hangingPunct="1"/>
            <a:fld id="{4DE56298-5039-4DC6-BBAF-7DCDB0D42890}" type="slidenum">
              <a:rPr lang="de-DE" sz="1800" smtClean="0">
                <a:solidFill>
                  <a:srgbClr val="000000"/>
                </a:solidFill>
                <a:ea typeface="+mn-ea"/>
              </a:rPr>
              <a:pPr eaLnBrk="1" hangingPunct="1"/>
              <a:t>‹Nr.›</a:t>
            </a:fld>
            <a:endParaRPr lang="de-DE" sz="1800">
              <a:solidFill>
                <a:srgbClr val="000000"/>
              </a:solidFill>
              <a:ea typeface="+mn-ea"/>
            </a:endParaRPr>
          </a:p>
        </p:txBody>
      </p:sp>
    </p:spTree>
    <p:extLst>
      <p:ext uri="{BB962C8B-B14F-4D97-AF65-F5344CB8AC3E}">
        <p14:creationId xmlns:p14="http://schemas.microsoft.com/office/powerpoint/2010/main" val="113626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xfrm>
            <a:off x="7467600" y="6324600"/>
            <a:ext cx="1143000" cy="457200"/>
          </a:xfrm>
          <a:prstGeom prst="rect">
            <a:avLst/>
          </a:prstGeom>
          <a:ln/>
        </p:spPr>
        <p:txBody>
          <a:bodyPr/>
          <a:lstStyle>
            <a:lvl1pPr>
              <a:defRPr/>
            </a:lvl1pPr>
          </a:lstStyle>
          <a:p>
            <a:pPr>
              <a:defRPr/>
            </a:pPr>
            <a:fld id="{A17A5AC8-94E3-47FB-98CB-F28698D8AEC2}" type="datetime1">
              <a:rPr lang="en-CA" smtClean="0"/>
              <a:t>2015-07-12</a:t>
            </a:fld>
            <a:endParaRPr lang="de-DE"/>
          </a:p>
        </p:txBody>
      </p:sp>
    </p:spTree>
    <p:extLst>
      <p:ext uri="{BB962C8B-B14F-4D97-AF65-F5344CB8AC3E}">
        <p14:creationId xmlns:p14="http://schemas.microsoft.com/office/powerpoint/2010/main" val="563644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xfrm>
            <a:off x="7467600" y="6324600"/>
            <a:ext cx="1143000" cy="457200"/>
          </a:xfrm>
          <a:prstGeom prst="rect">
            <a:avLst/>
          </a:prstGeom>
          <a:ln/>
        </p:spPr>
        <p:txBody>
          <a:bodyPr/>
          <a:lstStyle>
            <a:lvl1pPr>
              <a:defRPr/>
            </a:lvl1pPr>
          </a:lstStyle>
          <a:p>
            <a:pPr>
              <a:defRPr/>
            </a:pPr>
            <a:fld id="{16F09143-ABCD-49F4-9B8A-6A83ACC1C692}" type="datetime1">
              <a:rPr lang="en-CA" smtClean="0"/>
              <a:t>2015-07-12</a:t>
            </a:fld>
            <a:endParaRPr lang="de-DE"/>
          </a:p>
        </p:txBody>
      </p:sp>
    </p:spTree>
    <p:extLst>
      <p:ext uri="{BB962C8B-B14F-4D97-AF65-F5344CB8AC3E}">
        <p14:creationId xmlns:p14="http://schemas.microsoft.com/office/powerpoint/2010/main" val="2275811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66725" y="2133600"/>
            <a:ext cx="3989388"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08513" y="2133600"/>
            <a:ext cx="3990975"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xfrm>
            <a:off x="7467600" y="6324600"/>
            <a:ext cx="1143000" cy="457200"/>
          </a:xfrm>
          <a:prstGeom prst="rect">
            <a:avLst/>
          </a:prstGeom>
          <a:ln/>
        </p:spPr>
        <p:txBody>
          <a:bodyPr/>
          <a:lstStyle>
            <a:lvl1pPr>
              <a:defRPr/>
            </a:lvl1pPr>
          </a:lstStyle>
          <a:p>
            <a:pPr>
              <a:defRPr/>
            </a:pPr>
            <a:fld id="{4C11063C-9531-49AA-8A09-C1B9F712E3FE}" type="datetime1">
              <a:rPr lang="en-CA" smtClean="0"/>
              <a:t>2015-07-12</a:t>
            </a:fld>
            <a:endParaRPr lang="de-DE"/>
          </a:p>
        </p:txBody>
      </p:sp>
    </p:spTree>
    <p:extLst>
      <p:ext uri="{BB962C8B-B14F-4D97-AF65-F5344CB8AC3E}">
        <p14:creationId xmlns:p14="http://schemas.microsoft.com/office/powerpoint/2010/main" val="2556128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xfrm>
            <a:off x="7467600" y="6324600"/>
            <a:ext cx="1143000" cy="457200"/>
          </a:xfrm>
          <a:prstGeom prst="rect">
            <a:avLst/>
          </a:prstGeom>
          <a:ln/>
        </p:spPr>
        <p:txBody>
          <a:bodyPr/>
          <a:lstStyle>
            <a:lvl1pPr>
              <a:defRPr/>
            </a:lvl1pPr>
          </a:lstStyle>
          <a:p>
            <a:pPr>
              <a:defRPr/>
            </a:pPr>
            <a:fld id="{C123DB35-751A-4B70-9E33-C643BB4792B2}" type="datetime1">
              <a:rPr lang="en-CA" smtClean="0"/>
              <a:t>2015-07-12</a:t>
            </a:fld>
            <a:endParaRPr lang="de-DE"/>
          </a:p>
        </p:txBody>
      </p:sp>
    </p:spTree>
    <p:extLst>
      <p:ext uri="{BB962C8B-B14F-4D97-AF65-F5344CB8AC3E}">
        <p14:creationId xmlns:p14="http://schemas.microsoft.com/office/powerpoint/2010/main" val="3565087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Rectangle 4"/>
          <p:cNvSpPr>
            <a:spLocks noGrp="1" noChangeArrowheads="1"/>
          </p:cNvSpPr>
          <p:nvPr>
            <p:ph type="dt" sz="half" idx="10"/>
          </p:nvPr>
        </p:nvSpPr>
        <p:spPr>
          <a:xfrm>
            <a:off x="7467600" y="6324600"/>
            <a:ext cx="1143000" cy="457200"/>
          </a:xfrm>
          <a:prstGeom prst="rect">
            <a:avLst/>
          </a:prstGeom>
          <a:ln/>
        </p:spPr>
        <p:txBody>
          <a:bodyPr/>
          <a:lstStyle>
            <a:lvl1pPr>
              <a:defRPr/>
            </a:lvl1pPr>
          </a:lstStyle>
          <a:p>
            <a:pPr>
              <a:defRPr/>
            </a:pPr>
            <a:fld id="{D5E3911E-1414-4CD2-B934-8E1716BCA374}" type="datetime1">
              <a:rPr lang="en-CA" smtClean="0"/>
              <a:t>2015-07-12</a:t>
            </a:fld>
            <a:endParaRPr lang="de-DE"/>
          </a:p>
        </p:txBody>
      </p:sp>
      <p:sp>
        <p:nvSpPr>
          <p:cNvPr id="4" name="Titel 3"/>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1782419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7467600" y="6324600"/>
            <a:ext cx="1143000" cy="457200"/>
          </a:xfrm>
          <a:prstGeom prst="rect">
            <a:avLst/>
          </a:prstGeom>
          <a:ln/>
        </p:spPr>
        <p:txBody>
          <a:bodyPr/>
          <a:lstStyle>
            <a:lvl1pPr>
              <a:defRPr/>
            </a:lvl1pPr>
          </a:lstStyle>
          <a:p>
            <a:pPr>
              <a:defRPr/>
            </a:pPr>
            <a:fld id="{A432D5E5-A9CF-4042-B241-BDDB51210BB2}" type="datetime1">
              <a:rPr lang="en-CA" smtClean="0"/>
              <a:t>2015-07-12</a:t>
            </a:fld>
            <a:endParaRPr lang="de-DE"/>
          </a:p>
        </p:txBody>
      </p:sp>
    </p:spTree>
    <p:extLst>
      <p:ext uri="{BB962C8B-B14F-4D97-AF65-F5344CB8AC3E}">
        <p14:creationId xmlns:p14="http://schemas.microsoft.com/office/powerpoint/2010/main" val="2181648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xfrm>
            <a:off x="7467600" y="6324600"/>
            <a:ext cx="1143000" cy="457200"/>
          </a:xfrm>
          <a:prstGeom prst="rect">
            <a:avLst/>
          </a:prstGeom>
          <a:ln/>
        </p:spPr>
        <p:txBody>
          <a:bodyPr/>
          <a:lstStyle>
            <a:lvl1pPr>
              <a:defRPr/>
            </a:lvl1pPr>
          </a:lstStyle>
          <a:p>
            <a:pPr>
              <a:defRPr/>
            </a:pPr>
            <a:fld id="{135568A1-C6BB-42BF-9392-F87083C229F4}" type="datetime1">
              <a:rPr lang="en-CA" smtClean="0"/>
              <a:t>2015-07-12</a:t>
            </a:fld>
            <a:endParaRPr lang="de-DE"/>
          </a:p>
        </p:txBody>
      </p:sp>
    </p:spTree>
    <p:extLst>
      <p:ext uri="{BB962C8B-B14F-4D97-AF65-F5344CB8AC3E}">
        <p14:creationId xmlns:p14="http://schemas.microsoft.com/office/powerpoint/2010/main" val="1169395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xfrm>
            <a:off x="7467600" y="6324600"/>
            <a:ext cx="1143000" cy="457200"/>
          </a:xfrm>
          <a:prstGeom prst="rect">
            <a:avLst/>
          </a:prstGeom>
          <a:ln/>
        </p:spPr>
        <p:txBody>
          <a:bodyPr/>
          <a:lstStyle>
            <a:lvl1pPr>
              <a:defRPr/>
            </a:lvl1pPr>
          </a:lstStyle>
          <a:p>
            <a:pPr>
              <a:defRPr/>
            </a:pPr>
            <a:fld id="{F2DD25DE-EAA5-4A61-B752-CAEEAC32D2D9}" type="datetime1">
              <a:rPr lang="en-CA" smtClean="0"/>
              <a:t>2015-07-12</a:t>
            </a:fld>
            <a:endParaRPr lang="de-DE"/>
          </a:p>
        </p:txBody>
      </p:sp>
    </p:spTree>
    <p:extLst>
      <p:ext uri="{BB962C8B-B14F-4D97-AF65-F5344CB8AC3E}">
        <p14:creationId xmlns:p14="http://schemas.microsoft.com/office/powerpoint/2010/main" val="2165550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6725" y="1066800"/>
            <a:ext cx="8132763"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smtClean="0"/>
              <a:t>Mastertitelformat bearbeiten</a:t>
            </a:r>
          </a:p>
        </p:txBody>
      </p:sp>
      <p:sp>
        <p:nvSpPr>
          <p:cNvPr id="1027" name="Rectangle 3"/>
          <p:cNvSpPr>
            <a:spLocks noGrp="1" noChangeArrowheads="1"/>
          </p:cNvSpPr>
          <p:nvPr>
            <p:ph type="body" idx="1"/>
          </p:nvPr>
        </p:nvSpPr>
        <p:spPr bwMode="auto">
          <a:xfrm>
            <a:off x="466725" y="2133600"/>
            <a:ext cx="8132763"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29" name="Line 9"/>
          <p:cNvSpPr>
            <a:spLocks noChangeShapeType="1"/>
          </p:cNvSpPr>
          <p:nvPr userDrawn="1"/>
        </p:nvSpPr>
        <p:spPr bwMode="auto">
          <a:xfrm>
            <a:off x="465138" y="1066800"/>
            <a:ext cx="8132762"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pic>
        <p:nvPicPr>
          <p:cNvPr id="1031" name="Picture 34" descr="tud_logo_rgb"/>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08625" y="333375"/>
            <a:ext cx="3095625"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36" descr="5x5sfs"/>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58788" y="266700"/>
            <a:ext cx="585787"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38"/>
          <p:cNvSpPr txBox="1">
            <a:spLocks noChangeArrowheads="1"/>
          </p:cNvSpPr>
          <p:nvPr userDrawn="1"/>
        </p:nvSpPr>
        <p:spPr bwMode="auto">
          <a:xfrm>
            <a:off x="1057275" y="450850"/>
            <a:ext cx="338455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400">
                <a:solidFill>
                  <a:srgbClr val="4F5150"/>
                </a:solidFill>
                <a:latin typeface="Arial" charset="0"/>
                <a:ea typeface="ヒラギノ角ゴ Pro W3" pitchFamily="96" charset="-128"/>
              </a:defRPr>
            </a:lvl1pPr>
            <a:lvl2pPr marL="742950" indent="-285750">
              <a:defRPr sz="1400">
                <a:solidFill>
                  <a:srgbClr val="4F5150"/>
                </a:solidFill>
                <a:latin typeface="Arial" charset="0"/>
                <a:ea typeface="ヒラギノ角ゴ Pro W3" pitchFamily="96" charset="-128"/>
              </a:defRPr>
            </a:lvl2pPr>
            <a:lvl3pPr marL="1143000" indent="-228600">
              <a:defRPr sz="1400">
                <a:solidFill>
                  <a:srgbClr val="4F5150"/>
                </a:solidFill>
                <a:latin typeface="Arial" charset="0"/>
                <a:ea typeface="ヒラギノ角ゴ Pro W3" pitchFamily="96" charset="-128"/>
              </a:defRPr>
            </a:lvl3pPr>
            <a:lvl4pPr marL="1600200" indent="-228600">
              <a:defRPr sz="1400">
                <a:solidFill>
                  <a:srgbClr val="4F5150"/>
                </a:solidFill>
                <a:latin typeface="Arial" charset="0"/>
                <a:ea typeface="ヒラギノ角ゴ Pro W3" pitchFamily="96" charset="-128"/>
              </a:defRPr>
            </a:lvl4pPr>
            <a:lvl5pPr marL="2057400" indent="-228600">
              <a:defRPr sz="1400">
                <a:solidFill>
                  <a:srgbClr val="4F5150"/>
                </a:solidFill>
                <a:latin typeface="Arial" charset="0"/>
                <a:ea typeface="ヒラギノ角ゴ Pro W3" pitchFamily="96" charset="-128"/>
              </a:defRPr>
            </a:lvl5pPr>
            <a:lvl6pPr marL="2514600" indent="-228600" eaLnBrk="0" fontAlgn="base" hangingPunct="0">
              <a:spcBef>
                <a:spcPct val="0"/>
              </a:spcBef>
              <a:spcAft>
                <a:spcPct val="0"/>
              </a:spcAft>
              <a:defRPr sz="1400">
                <a:solidFill>
                  <a:srgbClr val="4F5150"/>
                </a:solidFill>
                <a:latin typeface="Arial" charset="0"/>
                <a:ea typeface="ヒラギノ角ゴ Pro W3" pitchFamily="96" charset="-128"/>
              </a:defRPr>
            </a:lvl6pPr>
            <a:lvl7pPr marL="2971800" indent="-228600" eaLnBrk="0" fontAlgn="base" hangingPunct="0">
              <a:spcBef>
                <a:spcPct val="0"/>
              </a:spcBef>
              <a:spcAft>
                <a:spcPct val="0"/>
              </a:spcAft>
              <a:defRPr sz="1400">
                <a:solidFill>
                  <a:srgbClr val="4F5150"/>
                </a:solidFill>
                <a:latin typeface="Arial" charset="0"/>
                <a:ea typeface="ヒラギノ角ゴ Pro W3" pitchFamily="96" charset="-128"/>
              </a:defRPr>
            </a:lvl7pPr>
            <a:lvl8pPr marL="3429000" indent="-228600" eaLnBrk="0" fontAlgn="base" hangingPunct="0">
              <a:spcBef>
                <a:spcPct val="0"/>
              </a:spcBef>
              <a:spcAft>
                <a:spcPct val="0"/>
              </a:spcAft>
              <a:defRPr sz="1400">
                <a:solidFill>
                  <a:srgbClr val="4F5150"/>
                </a:solidFill>
                <a:latin typeface="Arial" charset="0"/>
                <a:ea typeface="ヒラギノ角ゴ Pro W3" pitchFamily="96" charset="-128"/>
              </a:defRPr>
            </a:lvl8pPr>
            <a:lvl9pPr marL="3886200" indent="-228600" eaLnBrk="0" fontAlgn="base" hangingPunct="0">
              <a:spcBef>
                <a:spcPct val="0"/>
              </a:spcBef>
              <a:spcAft>
                <a:spcPct val="0"/>
              </a:spcAft>
              <a:defRPr sz="1400">
                <a:solidFill>
                  <a:srgbClr val="4F5150"/>
                </a:solidFill>
                <a:latin typeface="Arial" charset="0"/>
                <a:ea typeface="ヒラギノ角ゴ Pro W3" pitchFamily="96" charset="-128"/>
              </a:defRPr>
            </a:lvl9pPr>
          </a:lstStyle>
          <a:p>
            <a:pPr>
              <a:spcBef>
                <a:spcPct val="50000"/>
              </a:spcBef>
              <a:defRPr/>
            </a:pPr>
            <a:r>
              <a:rPr lang="de-DE" b="1" dirty="0" smtClean="0">
                <a:solidFill>
                  <a:srgbClr val="626464"/>
                </a:solidFill>
                <a:latin typeface="TheSansCorrespondence" pitchFamily="34" charset="0"/>
              </a:rPr>
              <a:t>Sozialforschungsstelle Dortmund</a:t>
            </a:r>
            <a:br>
              <a:rPr lang="de-DE" b="1" dirty="0" smtClean="0">
                <a:solidFill>
                  <a:srgbClr val="626464"/>
                </a:solidFill>
                <a:latin typeface="TheSansCorrespondence" pitchFamily="34" charset="0"/>
              </a:rPr>
            </a:br>
            <a:r>
              <a:rPr lang="de-DE" sz="1200" b="1" dirty="0" smtClean="0">
                <a:solidFill>
                  <a:srgbClr val="626464"/>
                </a:solidFill>
                <a:latin typeface="TheSansCorrespondence" pitchFamily="34" charset="0"/>
              </a:rPr>
              <a:t>Zentrale wissenschaftliche Einrichtung</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TheSansCorrespondence" pitchFamily="34" charset="0"/>
          <a:ea typeface="ヒラギノ角ゴ Pro W3" pitchFamily="96" charset="-128"/>
        </a:defRPr>
      </a:lvl2pPr>
      <a:lvl3pPr algn="l" rtl="0" eaLnBrk="0" fontAlgn="base" hangingPunct="0">
        <a:spcBef>
          <a:spcPct val="0"/>
        </a:spcBef>
        <a:spcAft>
          <a:spcPct val="0"/>
        </a:spcAft>
        <a:defRPr sz="2400">
          <a:solidFill>
            <a:schemeClr val="tx1"/>
          </a:solidFill>
          <a:latin typeface="TheSansCorrespondence" pitchFamily="34" charset="0"/>
          <a:ea typeface="ヒラギノ角ゴ Pro W3" pitchFamily="96" charset="-128"/>
        </a:defRPr>
      </a:lvl3pPr>
      <a:lvl4pPr algn="l" rtl="0" eaLnBrk="0" fontAlgn="base" hangingPunct="0">
        <a:spcBef>
          <a:spcPct val="0"/>
        </a:spcBef>
        <a:spcAft>
          <a:spcPct val="0"/>
        </a:spcAft>
        <a:defRPr sz="2400">
          <a:solidFill>
            <a:schemeClr val="tx1"/>
          </a:solidFill>
          <a:latin typeface="TheSansCorrespondence" pitchFamily="34" charset="0"/>
          <a:ea typeface="ヒラギノ角ゴ Pro W3" pitchFamily="96" charset="-128"/>
        </a:defRPr>
      </a:lvl4pPr>
      <a:lvl5pPr algn="l" rtl="0" eaLnBrk="0" fontAlgn="base" hangingPunct="0">
        <a:spcBef>
          <a:spcPct val="0"/>
        </a:spcBef>
        <a:spcAft>
          <a:spcPct val="0"/>
        </a:spcAft>
        <a:defRPr sz="2400">
          <a:solidFill>
            <a:schemeClr val="tx1"/>
          </a:solidFill>
          <a:latin typeface="TheSansCorrespondence" pitchFamily="34" charset="0"/>
          <a:ea typeface="ヒラギノ角ゴ Pro W3" pitchFamily="96" charset="-128"/>
        </a:defRPr>
      </a:lvl5pPr>
      <a:lvl6pPr marL="457200" algn="l" rtl="0" fontAlgn="base">
        <a:spcBef>
          <a:spcPct val="0"/>
        </a:spcBef>
        <a:spcAft>
          <a:spcPct val="0"/>
        </a:spcAft>
        <a:defRPr sz="2400">
          <a:solidFill>
            <a:schemeClr val="tx1"/>
          </a:solidFill>
          <a:latin typeface="TheSansCorrespondence" pitchFamily="34" charset="0"/>
          <a:ea typeface="ヒラギノ角ゴ Pro W3" pitchFamily="96" charset="-128"/>
        </a:defRPr>
      </a:lvl6pPr>
      <a:lvl7pPr marL="914400" algn="l" rtl="0" fontAlgn="base">
        <a:spcBef>
          <a:spcPct val="0"/>
        </a:spcBef>
        <a:spcAft>
          <a:spcPct val="0"/>
        </a:spcAft>
        <a:defRPr sz="2400">
          <a:solidFill>
            <a:schemeClr val="tx1"/>
          </a:solidFill>
          <a:latin typeface="TheSansCorrespondence" pitchFamily="34" charset="0"/>
          <a:ea typeface="ヒラギノ角ゴ Pro W3" pitchFamily="96" charset="-128"/>
        </a:defRPr>
      </a:lvl7pPr>
      <a:lvl8pPr marL="1371600" algn="l" rtl="0" fontAlgn="base">
        <a:spcBef>
          <a:spcPct val="0"/>
        </a:spcBef>
        <a:spcAft>
          <a:spcPct val="0"/>
        </a:spcAft>
        <a:defRPr sz="2400">
          <a:solidFill>
            <a:schemeClr val="tx1"/>
          </a:solidFill>
          <a:latin typeface="TheSansCorrespondence" pitchFamily="34" charset="0"/>
          <a:ea typeface="ヒラギノ角ゴ Pro W3" pitchFamily="96" charset="-128"/>
        </a:defRPr>
      </a:lvl8pPr>
      <a:lvl9pPr marL="1828800" algn="l" rtl="0" fontAlgn="base">
        <a:spcBef>
          <a:spcPct val="0"/>
        </a:spcBef>
        <a:spcAft>
          <a:spcPct val="0"/>
        </a:spcAft>
        <a:defRPr sz="2400">
          <a:solidFill>
            <a:schemeClr val="tx1"/>
          </a:solidFill>
          <a:latin typeface="TheSansCorrespondence" pitchFamily="34" charset="0"/>
          <a:ea typeface="ヒラギノ角ゴ Pro W3" pitchFamily="96" charset="-128"/>
        </a:defRPr>
      </a:lvl9pPr>
    </p:titleStyle>
    <p:bodyStyle>
      <a:lvl1pPr marL="342900" indent="-342900" algn="l" rtl="0" eaLnBrk="0" fontAlgn="base" hangingPunct="0">
        <a:spcBef>
          <a:spcPct val="20000"/>
        </a:spcBef>
        <a:spcAft>
          <a:spcPct val="0"/>
        </a:spcAft>
        <a:buClr>
          <a:srgbClr val="CC0000"/>
        </a:buClr>
        <a:buFont typeface="Wingdings" pitchFamily="2" charset="2"/>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lr>
          <a:srgbClr val="CC0000"/>
        </a:buClr>
        <a:buFont typeface="Wingdings" pitchFamily="2" charset="2"/>
        <a:buChar char="§"/>
        <a:defRPr>
          <a:solidFill>
            <a:schemeClr val="tx1"/>
          </a:solidFill>
          <a:latin typeface="+mn-lt"/>
          <a:ea typeface="+mn-ea"/>
        </a:defRPr>
      </a:lvl2pPr>
      <a:lvl3pPr marL="1143000" indent="-228600" algn="l" rtl="0" eaLnBrk="0" fontAlgn="base" hangingPunct="0">
        <a:spcBef>
          <a:spcPct val="20000"/>
        </a:spcBef>
        <a:spcAft>
          <a:spcPct val="0"/>
        </a:spcAft>
        <a:buClr>
          <a:srgbClr val="CC0000"/>
        </a:buClr>
        <a:buFont typeface="Wingdings" pitchFamily="2" charset="2"/>
        <a:buChar char="§"/>
        <a:defRPr sz="1400">
          <a:solidFill>
            <a:schemeClr val="tx1"/>
          </a:solidFill>
          <a:latin typeface="+mn-lt"/>
          <a:ea typeface="+mn-ea"/>
        </a:defRPr>
      </a:lvl3pPr>
      <a:lvl4pPr marL="1600200" indent="-228600" algn="l" rtl="0" eaLnBrk="0" fontAlgn="base" hangingPunct="0">
        <a:spcBef>
          <a:spcPct val="20000"/>
        </a:spcBef>
        <a:spcAft>
          <a:spcPct val="0"/>
        </a:spcAft>
        <a:buClr>
          <a:srgbClr val="CC0000"/>
        </a:buClr>
        <a:buFont typeface="Wingdings" pitchFamily="2" charset="2"/>
        <a:buChar char="§"/>
        <a:defRPr sz="1400">
          <a:solidFill>
            <a:schemeClr val="tx1"/>
          </a:solidFill>
          <a:latin typeface="+mn-lt"/>
          <a:ea typeface="+mn-ea"/>
        </a:defRPr>
      </a:lvl4pPr>
      <a:lvl5pPr marL="2057400" indent="-228600" algn="l" rtl="0" eaLnBrk="0" fontAlgn="base" hangingPunct="0">
        <a:spcBef>
          <a:spcPct val="20000"/>
        </a:spcBef>
        <a:spcAft>
          <a:spcPct val="0"/>
        </a:spcAft>
        <a:buClr>
          <a:srgbClr val="CC0000"/>
        </a:buClr>
        <a:buFont typeface="Wingdings" pitchFamily="2" charset="2"/>
        <a:buChar char="§"/>
        <a:defRPr sz="1400">
          <a:solidFill>
            <a:schemeClr val="tx1"/>
          </a:solidFill>
          <a:latin typeface="+mn-lt"/>
          <a:ea typeface="+mn-ea"/>
        </a:defRPr>
      </a:lvl5pPr>
      <a:lvl6pPr marL="2514600" indent="-228600" algn="l" rtl="0" fontAlgn="base">
        <a:spcBef>
          <a:spcPct val="20000"/>
        </a:spcBef>
        <a:spcAft>
          <a:spcPct val="0"/>
        </a:spcAft>
        <a:buClr>
          <a:srgbClr val="CC0000"/>
        </a:buClr>
        <a:buFont typeface="Wingdings" pitchFamily="2" charset="2"/>
        <a:buChar char="§"/>
        <a:defRPr sz="1400">
          <a:solidFill>
            <a:schemeClr val="tx1"/>
          </a:solidFill>
          <a:latin typeface="+mn-lt"/>
          <a:ea typeface="+mn-ea"/>
        </a:defRPr>
      </a:lvl6pPr>
      <a:lvl7pPr marL="2971800" indent="-228600" algn="l" rtl="0" fontAlgn="base">
        <a:spcBef>
          <a:spcPct val="20000"/>
        </a:spcBef>
        <a:spcAft>
          <a:spcPct val="0"/>
        </a:spcAft>
        <a:buClr>
          <a:srgbClr val="CC0000"/>
        </a:buClr>
        <a:buFont typeface="Wingdings" pitchFamily="2" charset="2"/>
        <a:buChar char="§"/>
        <a:defRPr sz="1400">
          <a:solidFill>
            <a:schemeClr val="tx1"/>
          </a:solidFill>
          <a:latin typeface="+mn-lt"/>
          <a:ea typeface="+mn-ea"/>
        </a:defRPr>
      </a:lvl7pPr>
      <a:lvl8pPr marL="3429000" indent="-228600" algn="l" rtl="0" fontAlgn="base">
        <a:spcBef>
          <a:spcPct val="20000"/>
        </a:spcBef>
        <a:spcAft>
          <a:spcPct val="0"/>
        </a:spcAft>
        <a:buClr>
          <a:srgbClr val="CC0000"/>
        </a:buClr>
        <a:buFont typeface="Wingdings" pitchFamily="2" charset="2"/>
        <a:buChar char="§"/>
        <a:defRPr sz="1400">
          <a:solidFill>
            <a:schemeClr val="tx1"/>
          </a:solidFill>
          <a:latin typeface="+mn-lt"/>
          <a:ea typeface="+mn-ea"/>
        </a:defRPr>
      </a:lvl8pPr>
      <a:lvl9pPr marL="3886200" indent="-228600" algn="l" rtl="0" fontAlgn="base">
        <a:spcBef>
          <a:spcPct val="20000"/>
        </a:spcBef>
        <a:spcAft>
          <a:spcPct val="0"/>
        </a:spcAft>
        <a:buClr>
          <a:srgbClr val="CC0000"/>
        </a:buClr>
        <a:buFont typeface="Wingdings" pitchFamily="2" charset="2"/>
        <a:buChar char="§"/>
        <a:defRPr sz="14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6725" y="1065213"/>
            <a:ext cx="8132763" cy="9890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Rectangle 3"/>
          <p:cNvSpPr>
            <a:spLocks noGrp="1" noChangeArrowheads="1"/>
          </p:cNvSpPr>
          <p:nvPr>
            <p:ph type="body" idx="1"/>
          </p:nvPr>
        </p:nvSpPr>
        <p:spPr bwMode="auto">
          <a:xfrm>
            <a:off x="466725" y="2133600"/>
            <a:ext cx="8132763"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32" name="Rectangle 8"/>
          <p:cNvSpPr>
            <a:spLocks noGrp="1" noChangeArrowheads="1"/>
          </p:cNvSpPr>
          <p:nvPr>
            <p:ph type="dt" sz="half" idx="2"/>
          </p:nvPr>
        </p:nvSpPr>
        <p:spPr bwMode="auto">
          <a:xfrm>
            <a:off x="466725" y="6323013"/>
            <a:ext cx="2655888"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eaLnBrk="1" hangingPunct="1">
              <a:defRPr/>
            </a:pPr>
            <a:r>
              <a:rPr lang="de-DE">
                <a:solidFill>
                  <a:srgbClr val="000000"/>
                </a:solidFill>
                <a:ea typeface="+mn-ea"/>
              </a:rPr>
              <a:t>Name Autor | Ort und Datum</a:t>
            </a:r>
          </a:p>
        </p:txBody>
      </p:sp>
      <p:sp>
        <p:nvSpPr>
          <p:cNvPr id="1040" name="Rectangle 16"/>
          <p:cNvSpPr>
            <a:spLocks noChangeArrowheads="1"/>
          </p:cNvSpPr>
          <p:nvPr/>
        </p:nvSpPr>
        <p:spPr bwMode="auto">
          <a:xfrm>
            <a:off x="7467600" y="6324600"/>
            <a:ext cx="1143000" cy="457200"/>
          </a:xfrm>
          <a:prstGeom prst="rect">
            <a:avLst/>
          </a:prstGeom>
          <a:noFill/>
          <a:ln w="9525">
            <a:noFill/>
            <a:miter lim="800000"/>
            <a:headEnd/>
            <a:tailEnd/>
          </a:ln>
        </p:spPr>
        <p:txBody>
          <a:bodyPr rIns="0"/>
          <a:lstStyle/>
          <a:p>
            <a:pPr algn="r">
              <a:defRPr/>
            </a:pPr>
            <a:fld id="{6FAF3BA6-0FF3-4A0E-A19A-96F2C038BCBD}" type="slidenum">
              <a:rPr lang="de-DE" sz="1000">
                <a:solidFill>
                  <a:srgbClr val="83B73D"/>
                </a:solidFill>
                <a:ea typeface="Arial Unicode MS" pitchFamily="34" charset="-128"/>
                <a:cs typeface="Arial Unicode MS" pitchFamily="34" charset="-128"/>
              </a:rPr>
              <a:pPr algn="r">
                <a:defRPr/>
              </a:pPr>
              <a:t>‹Nr.›</a:t>
            </a:fld>
            <a:endParaRPr lang="de-DE" sz="1000">
              <a:solidFill>
                <a:srgbClr val="464847"/>
              </a:solidFill>
              <a:ea typeface="Arial Unicode MS" pitchFamily="34" charset="-128"/>
              <a:cs typeface="Arial Unicode MS" pitchFamily="34" charset="-128"/>
            </a:endParaRPr>
          </a:p>
        </p:txBody>
      </p:sp>
      <p:pic>
        <p:nvPicPr>
          <p:cNvPr id="2050" name="Picture 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191375" y="269875"/>
            <a:ext cx="1736725" cy="447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703100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Lst>
  <p:hf sldNum="0" hdr="0" ftr="0"/>
  <p:txStyles>
    <p:titleStyle>
      <a:lvl1pPr algn="l" rtl="0" eaLnBrk="0" fontAlgn="base" hangingPunct="0">
        <a:spcBef>
          <a:spcPct val="0"/>
        </a:spcBef>
        <a:spcAft>
          <a:spcPct val="0"/>
        </a:spcAft>
        <a:defRPr sz="2200">
          <a:solidFill>
            <a:schemeClr val="tx2"/>
          </a:solidFill>
          <a:latin typeface="+mj-lt"/>
          <a:ea typeface="+mj-ea"/>
          <a:cs typeface="+mj-cs"/>
        </a:defRPr>
      </a:lvl1pPr>
      <a:lvl2pPr algn="l" rtl="0" eaLnBrk="0" fontAlgn="base" hangingPunct="0">
        <a:spcBef>
          <a:spcPct val="0"/>
        </a:spcBef>
        <a:spcAft>
          <a:spcPct val="0"/>
        </a:spcAft>
        <a:defRPr sz="2200">
          <a:solidFill>
            <a:schemeClr val="tx2"/>
          </a:solidFill>
          <a:latin typeface="Arial" charset="0"/>
        </a:defRPr>
      </a:lvl2pPr>
      <a:lvl3pPr algn="l" rtl="0" eaLnBrk="0" fontAlgn="base" hangingPunct="0">
        <a:spcBef>
          <a:spcPct val="0"/>
        </a:spcBef>
        <a:spcAft>
          <a:spcPct val="0"/>
        </a:spcAft>
        <a:defRPr sz="2200">
          <a:solidFill>
            <a:schemeClr val="tx2"/>
          </a:solidFill>
          <a:latin typeface="Arial" charset="0"/>
        </a:defRPr>
      </a:lvl3pPr>
      <a:lvl4pPr algn="l" rtl="0" eaLnBrk="0" fontAlgn="base" hangingPunct="0">
        <a:spcBef>
          <a:spcPct val="0"/>
        </a:spcBef>
        <a:spcAft>
          <a:spcPct val="0"/>
        </a:spcAft>
        <a:defRPr sz="2200">
          <a:solidFill>
            <a:schemeClr val="tx2"/>
          </a:solidFill>
          <a:latin typeface="Arial" charset="0"/>
        </a:defRPr>
      </a:lvl4pPr>
      <a:lvl5pPr algn="l" rtl="0" eaLnBrk="0" fontAlgn="base" hangingPunct="0">
        <a:spcBef>
          <a:spcPct val="0"/>
        </a:spcBef>
        <a:spcAft>
          <a:spcPct val="0"/>
        </a:spcAft>
        <a:defRPr sz="2200">
          <a:solidFill>
            <a:schemeClr val="tx2"/>
          </a:solidFill>
          <a:latin typeface="Arial" charset="0"/>
        </a:defRPr>
      </a:lvl5pPr>
      <a:lvl6pPr marL="457200" algn="l" rtl="0" eaLnBrk="1" fontAlgn="base" hangingPunct="1">
        <a:spcBef>
          <a:spcPct val="0"/>
        </a:spcBef>
        <a:spcAft>
          <a:spcPct val="0"/>
        </a:spcAft>
        <a:defRPr sz="2200">
          <a:solidFill>
            <a:schemeClr val="tx2"/>
          </a:solidFill>
          <a:latin typeface="Arial" charset="0"/>
        </a:defRPr>
      </a:lvl6pPr>
      <a:lvl7pPr marL="914400" algn="l" rtl="0" eaLnBrk="1" fontAlgn="base" hangingPunct="1">
        <a:spcBef>
          <a:spcPct val="0"/>
        </a:spcBef>
        <a:spcAft>
          <a:spcPct val="0"/>
        </a:spcAft>
        <a:defRPr sz="2200">
          <a:solidFill>
            <a:schemeClr val="tx2"/>
          </a:solidFill>
          <a:latin typeface="Arial" charset="0"/>
        </a:defRPr>
      </a:lvl7pPr>
      <a:lvl8pPr marL="1371600" algn="l" rtl="0" eaLnBrk="1" fontAlgn="base" hangingPunct="1">
        <a:spcBef>
          <a:spcPct val="0"/>
        </a:spcBef>
        <a:spcAft>
          <a:spcPct val="0"/>
        </a:spcAft>
        <a:defRPr sz="2200">
          <a:solidFill>
            <a:schemeClr val="tx2"/>
          </a:solidFill>
          <a:latin typeface="Arial" charset="0"/>
        </a:defRPr>
      </a:lvl8pPr>
      <a:lvl9pPr marL="1828800" algn="l" rtl="0" eaLnBrk="1" fontAlgn="base" hangingPunct="1">
        <a:spcBef>
          <a:spcPct val="0"/>
        </a:spcBef>
        <a:spcAft>
          <a:spcPct val="0"/>
        </a:spcAft>
        <a:defRPr sz="2200">
          <a:solidFill>
            <a:schemeClr val="tx2"/>
          </a:solidFill>
          <a:latin typeface="Arial" charset="0"/>
        </a:defRPr>
      </a:lvl9pPr>
    </p:titleStyle>
    <p:bodyStyle>
      <a:lvl1pPr marL="342900" indent="-342900" algn="l" rtl="0" eaLnBrk="0" fontAlgn="base" hangingPunct="0">
        <a:spcBef>
          <a:spcPct val="20000"/>
        </a:spcBef>
        <a:spcAft>
          <a:spcPct val="0"/>
        </a:spcAft>
        <a:buClr>
          <a:schemeClr val="folHlink"/>
        </a:buClr>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
        <a:defRPr sz="1600">
          <a:solidFill>
            <a:schemeClr val="tx1"/>
          </a:solidFill>
          <a:latin typeface="+mn-lt"/>
        </a:defRPr>
      </a:lvl2pPr>
      <a:lvl3pPr marL="1143000" indent="-228600" algn="l" rtl="0" eaLnBrk="0" fontAlgn="base" hangingPunct="0">
        <a:spcBef>
          <a:spcPct val="20000"/>
        </a:spcBef>
        <a:spcAft>
          <a:spcPct val="0"/>
        </a:spcAft>
        <a:buClr>
          <a:schemeClr val="folHlink"/>
        </a:buClr>
        <a:buFont typeface="Wingdings" pitchFamily="2" charset="2"/>
        <a:buChar char="§"/>
        <a:defRPr sz="1400">
          <a:solidFill>
            <a:schemeClr val="tx1"/>
          </a:solidFill>
          <a:latin typeface="+mn-lt"/>
        </a:defRPr>
      </a:lvl3pPr>
      <a:lvl4pPr marL="1600200" indent="-228600" algn="l" rtl="0" eaLnBrk="0" fontAlgn="base" hangingPunct="0">
        <a:spcBef>
          <a:spcPct val="20000"/>
        </a:spcBef>
        <a:spcAft>
          <a:spcPct val="0"/>
        </a:spcAft>
        <a:buClr>
          <a:schemeClr val="folHlink"/>
        </a:buClr>
        <a:buFont typeface="Wingdings" pitchFamily="2" charset="2"/>
        <a:buChar char="§"/>
        <a:defRPr sz="1400">
          <a:solidFill>
            <a:schemeClr val="tx1"/>
          </a:solidFill>
          <a:latin typeface="+mn-lt"/>
        </a:defRPr>
      </a:lvl4pPr>
      <a:lvl5pPr marL="2057400" indent="-228600" algn="l" rtl="0" eaLnBrk="0" fontAlgn="base" hangingPunct="0">
        <a:spcBef>
          <a:spcPct val="20000"/>
        </a:spcBef>
        <a:spcAft>
          <a:spcPct val="0"/>
        </a:spcAft>
        <a:buClr>
          <a:schemeClr val="folHlink"/>
        </a:buClr>
        <a:buFont typeface="Wingdings" pitchFamily="2" charset="2"/>
        <a:buChar char="§"/>
        <a:defRPr sz="1400">
          <a:solidFill>
            <a:schemeClr val="tx1"/>
          </a:solidFill>
          <a:latin typeface="+mn-lt"/>
        </a:defRPr>
      </a:lvl5pPr>
      <a:lvl6pPr marL="2514600" indent="-228600" algn="l" rtl="0" eaLnBrk="1" fontAlgn="base" hangingPunct="1">
        <a:spcBef>
          <a:spcPct val="20000"/>
        </a:spcBef>
        <a:spcAft>
          <a:spcPct val="0"/>
        </a:spcAft>
        <a:buClr>
          <a:schemeClr val="folHlink"/>
        </a:buClr>
        <a:buFont typeface="Wingdings" pitchFamily="2" charset="2"/>
        <a:buChar char="§"/>
        <a:defRPr sz="1400">
          <a:solidFill>
            <a:schemeClr val="tx1"/>
          </a:solidFill>
          <a:latin typeface="+mn-lt"/>
        </a:defRPr>
      </a:lvl6pPr>
      <a:lvl7pPr marL="2971800" indent="-228600" algn="l" rtl="0" eaLnBrk="1" fontAlgn="base" hangingPunct="1">
        <a:spcBef>
          <a:spcPct val="20000"/>
        </a:spcBef>
        <a:spcAft>
          <a:spcPct val="0"/>
        </a:spcAft>
        <a:buClr>
          <a:schemeClr val="folHlink"/>
        </a:buClr>
        <a:buFont typeface="Wingdings" pitchFamily="2" charset="2"/>
        <a:buChar char="§"/>
        <a:defRPr sz="1400">
          <a:solidFill>
            <a:schemeClr val="tx1"/>
          </a:solidFill>
          <a:latin typeface="+mn-lt"/>
        </a:defRPr>
      </a:lvl7pPr>
      <a:lvl8pPr marL="3429000" indent="-228600" algn="l" rtl="0" eaLnBrk="1" fontAlgn="base" hangingPunct="1">
        <a:spcBef>
          <a:spcPct val="20000"/>
        </a:spcBef>
        <a:spcAft>
          <a:spcPct val="0"/>
        </a:spcAft>
        <a:buClr>
          <a:schemeClr val="folHlink"/>
        </a:buClr>
        <a:buFont typeface="Wingdings" pitchFamily="2" charset="2"/>
        <a:buChar char="§"/>
        <a:defRPr sz="1400">
          <a:solidFill>
            <a:schemeClr val="tx1"/>
          </a:solidFill>
          <a:latin typeface="+mn-lt"/>
        </a:defRPr>
      </a:lvl8pPr>
      <a:lvl9pPr marL="3886200" indent="-228600" algn="l" rtl="0" eaLnBrk="1" fontAlgn="base" hangingPunct="1">
        <a:spcBef>
          <a:spcPct val="20000"/>
        </a:spcBef>
        <a:spcAft>
          <a:spcPct val="0"/>
        </a:spcAft>
        <a:buClr>
          <a:schemeClr val="folHlink"/>
        </a:buClr>
        <a:buFont typeface="Wingdings" pitchFamily="2" charset="2"/>
        <a:buChar char="§"/>
        <a:defRPr sz="1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mailto:goldmann@sfs-dortmund.d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467544" y="3822505"/>
            <a:ext cx="8151812" cy="1118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TheSansCorrespondence" pitchFamily="34" charset="0"/>
                <a:ea typeface="ヒラギノ角ゴ Pro W3" pitchFamily="96" charset="-128"/>
              </a:defRPr>
            </a:lvl2pPr>
            <a:lvl3pPr algn="l" rtl="0" eaLnBrk="0" fontAlgn="base" hangingPunct="0">
              <a:spcBef>
                <a:spcPct val="0"/>
              </a:spcBef>
              <a:spcAft>
                <a:spcPct val="0"/>
              </a:spcAft>
              <a:defRPr sz="2400">
                <a:solidFill>
                  <a:schemeClr val="tx1"/>
                </a:solidFill>
                <a:latin typeface="TheSansCorrespondence" pitchFamily="34" charset="0"/>
                <a:ea typeface="ヒラギノ角ゴ Pro W3" pitchFamily="96" charset="-128"/>
              </a:defRPr>
            </a:lvl3pPr>
            <a:lvl4pPr algn="l" rtl="0" eaLnBrk="0" fontAlgn="base" hangingPunct="0">
              <a:spcBef>
                <a:spcPct val="0"/>
              </a:spcBef>
              <a:spcAft>
                <a:spcPct val="0"/>
              </a:spcAft>
              <a:defRPr sz="2400">
                <a:solidFill>
                  <a:schemeClr val="tx1"/>
                </a:solidFill>
                <a:latin typeface="TheSansCorrespondence" pitchFamily="34" charset="0"/>
                <a:ea typeface="ヒラギノ角ゴ Pro W3" pitchFamily="96" charset="-128"/>
              </a:defRPr>
            </a:lvl4pPr>
            <a:lvl5pPr algn="l" rtl="0" eaLnBrk="0" fontAlgn="base" hangingPunct="0">
              <a:spcBef>
                <a:spcPct val="0"/>
              </a:spcBef>
              <a:spcAft>
                <a:spcPct val="0"/>
              </a:spcAft>
              <a:defRPr sz="2400">
                <a:solidFill>
                  <a:schemeClr val="tx1"/>
                </a:solidFill>
                <a:latin typeface="TheSansCorrespondence" pitchFamily="34" charset="0"/>
                <a:ea typeface="ヒラギノ角ゴ Pro W3" pitchFamily="96" charset="-128"/>
              </a:defRPr>
            </a:lvl5pPr>
            <a:lvl6pPr marL="457200" algn="l" rtl="0" fontAlgn="base">
              <a:spcBef>
                <a:spcPct val="0"/>
              </a:spcBef>
              <a:spcAft>
                <a:spcPct val="0"/>
              </a:spcAft>
              <a:defRPr sz="2400">
                <a:solidFill>
                  <a:schemeClr val="tx1"/>
                </a:solidFill>
                <a:latin typeface="TheSansCorrespondence" pitchFamily="34" charset="0"/>
                <a:ea typeface="ヒラギノ角ゴ Pro W3" pitchFamily="96" charset="-128"/>
              </a:defRPr>
            </a:lvl6pPr>
            <a:lvl7pPr marL="914400" algn="l" rtl="0" fontAlgn="base">
              <a:spcBef>
                <a:spcPct val="0"/>
              </a:spcBef>
              <a:spcAft>
                <a:spcPct val="0"/>
              </a:spcAft>
              <a:defRPr sz="2400">
                <a:solidFill>
                  <a:schemeClr val="tx1"/>
                </a:solidFill>
                <a:latin typeface="TheSansCorrespondence" pitchFamily="34" charset="0"/>
                <a:ea typeface="ヒラギノ角ゴ Pro W3" pitchFamily="96" charset="-128"/>
              </a:defRPr>
            </a:lvl7pPr>
            <a:lvl8pPr marL="1371600" algn="l" rtl="0" fontAlgn="base">
              <a:spcBef>
                <a:spcPct val="0"/>
              </a:spcBef>
              <a:spcAft>
                <a:spcPct val="0"/>
              </a:spcAft>
              <a:defRPr sz="2400">
                <a:solidFill>
                  <a:schemeClr val="tx1"/>
                </a:solidFill>
                <a:latin typeface="TheSansCorrespondence" pitchFamily="34" charset="0"/>
                <a:ea typeface="ヒラギノ角ゴ Pro W3" pitchFamily="96" charset="-128"/>
              </a:defRPr>
            </a:lvl8pPr>
            <a:lvl9pPr marL="1828800" algn="l" rtl="0" fontAlgn="base">
              <a:spcBef>
                <a:spcPct val="0"/>
              </a:spcBef>
              <a:spcAft>
                <a:spcPct val="0"/>
              </a:spcAft>
              <a:defRPr sz="2400">
                <a:solidFill>
                  <a:schemeClr val="tx1"/>
                </a:solidFill>
                <a:latin typeface="TheSansCorrespondence" pitchFamily="34" charset="0"/>
                <a:ea typeface="ヒラギノ角ゴ Pro W3" pitchFamily="96" charset="-128"/>
              </a:defRPr>
            </a:lvl9pPr>
          </a:lstStyle>
          <a:p>
            <a:pPr algn="ctr" eaLnBrk="1" hangingPunct="1">
              <a:spcBef>
                <a:spcPts val="1200"/>
              </a:spcBef>
            </a:pPr>
            <a:r>
              <a:rPr lang="de-DE" kern="0" dirty="0" smtClean="0">
                <a:latin typeface="Arial" charset="0"/>
              </a:rPr>
              <a:t> Workshop May 20th 2015, University </a:t>
            </a:r>
            <a:r>
              <a:rPr lang="de-DE" kern="0" dirty="0" err="1" smtClean="0">
                <a:latin typeface="Arial" charset="0"/>
              </a:rPr>
              <a:t>of</a:t>
            </a:r>
            <a:r>
              <a:rPr lang="de-DE" kern="0" dirty="0" smtClean="0">
                <a:latin typeface="Arial" charset="0"/>
              </a:rPr>
              <a:t> Toronto</a:t>
            </a:r>
          </a:p>
          <a:p>
            <a:pPr algn="ctr" eaLnBrk="1" hangingPunct="1">
              <a:spcBef>
                <a:spcPts val="1200"/>
              </a:spcBef>
            </a:pPr>
            <a:r>
              <a:rPr lang="de-DE" kern="0" dirty="0" smtClean="0">
                <a:latin typeface="Arial" charset="0"/>
              </a:rPr>
              <a:t>Dr. Monika Goldmann, Dortmund</a:t>
            </a:r>
          </a:p>
        </p:txBody>
      </p:sp>
      <p:sp>
        <p:nvSpPr>
          <p:cNvPr id="4" name="Titel 3"/>
          <p:cNvSpPr>
            <a:spLocks noGrp="1"/>
          </p:cNvSpPr>
          <p:nvPr>
            <p:ph type="ctrTitle"/>
          </p:nvPr>
        </p:nvSpPr>
        <p:spPr/>
        <p:txBody>
          <a:bodyPr/>
          <a:lstStyle/>
          <a:p>
            <a:pPr algn="ctr"/>
            <a:r>
              <a:rPr lang="de-DE" sz="2800" dirty="0" smtClean="0">
                <a:solidFill>
                  <a:srgbClr val="990000"/>
                </a:solidFill>
                <a:latin typeface="Arial" panose="020B0604020202020204" pitchFamily="34" charset="0"/>
                <a:cs typeface="Arial" panose="020B0604020202020204" pitchFamily="34" charset="0"/>
              </a:rPr>
              <a:t>Skills in Residential Long-Term </a:t>
            </a:r>
            <a:r>
              <a:rPr lang="de-DE" sz="2800" dirty="0" smtClean="0">
                <a:solidFill>
                  <a:srgbClr val="990000"/>
                </a:solidFill>
                <a:latin typeface="Arial" panose="020B0604020202020204" pitchFamily="34" charset="0"/>
                <a:cs typeface="Arial" panose="020B0604020202020204" pitchFamily="34" charset="0"/>
              </a:rPr>
              <a:t>Care</a:t>
            </a:r>
            <a:br>
              <a:rPr lang="de-DE" sz="2800" dirty="0" smtClean="0">
                <a:solidFill>
                  <a:srgbClr val="990000"/>
                </a:solidFill>
                <a:latin typeface="Arial" panose="020B0604020202020204" pitchFamily="34" charset="0"/>
                <a:cs typeface="Arial" panose="020B0604020202020204" pitchFamily="34" charset="0"/>
              </a:rPr>
            </a:br>
            <a:r>
              <a:rPr lang="de-DE" sz="2800" dirty="0" err="1" smtClean="0">
                <a:solidFill>
                  <a:srgbClr val="990000"/>
                </a:solidFill>
                <a:latin typeface="Arial" panose="020B0604020202020204" pitchFamily="34" charset="0"/>
                <a:cs typeface="Arial" panose="020B0604020202020204" pitchFamily="34" charset="0"/>
              </a:rPr>
              <a:t>Some</a:t>
            </a:r>
            <a:r>
              <a:rPr lang="de-DE" sz="2800" smtClean="0">
                <a:solidFill>
                  <a:srgbClr val="990000"/>
                </a:solidFill>
                <a:latin typeface="Arial" panose="020B0604020202020204" pitchFamily="34" charset="0"/>
                <a:cs typeface="Arial" panose="020B0604020202020204" pitchFamily="34" charset="0"/>
              </a:rPr>
              <a:t> r</a:t>
            </a:r>
            <a:r>
              <a:rPr lang="en-CA" sz="2800" smtClean="0">
                <a:solidFill>
                  <a:srgbClr val="990000"/>
                </a:solidFill>
                <a:latin typeface="Arial" panose="020B0604020202020204" pitchFamily="34" charset="0"/>
                <a:cs typeface="Arial" panose="020B0604020202020204" pitchFamily="34" charset="0"/>
              </a:rPr>
              <a:t>ecent</a:t>
            </a:r>
            <a:r>
              <a:rPr lang="en-CA" sz="2800" dirty="0" smtClean="0">
                <a:solidFill>
                  <a:srgbClr val="990000"/>
                </a:solidFill>
                <a:latin typeface="Arial" panose="020B0604020202020204" pitchFamily="34" charset="0"/>
                <a:cs typeface="Arial" panose="020B0604020202020204" pitchFamily="34" charset="0"/>
              </a:rPr>
              <a:t> Developments and Debates in Germany</a:t>
            </a:r>
            <a:endParaRPr lang="en-CA" sz="2800" dirty="0">
              <a:solidFill>
                <a:srgbClr val="99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8641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itel 1"/>
          <p:cNvSpPr>
            <a:spLocks noGrp="1"/>
          </p:cNvSpPr>
          <p:nvPr>
            <p:ph type="title"/>
          </p:nvPr>
        </p:nvSpPr>
        <p:spPr>
          <a:xfrm>
            <a:off x="251520" y="44425"/>
            <a:ext cx="2664147" cy="576263"/>
          </a:xfrm>
        </p:spPr>
        <p:txBody>
          <a:bodyPr/>
          <a:lstStyle/>
          <a:p>
            <a:pPr indent="88900" eaLnBrk="1" hangingPunct="1"/>
            <a:r>
              <a:rPr lang="de-DE" sz="2200" b="0" dirty="0" smtClean="0">
                <a:solidFill>
                  <a:srgbClr val="C00000"/>
                </a:solidFill>
                <a:latin typeface="Arial" pitchFamily="34" charset="0"/>
                <a:cs typeface="Arial" pitchFamily="34" charset="0"/>
              </a:rPr>
              <a:t>Agenda</a:t>
            </a:r>
          </a:p>
        </p:txBody>
      </p:sp>
      <p:sp useBgFill="1">
        <p:nvSpPr>
          <p:cNvPr id="4099" name="Textplatzhalter 3"/>
          <p:cNvSpPr>
            <a:spLocks noGrp="1"/>
          </p:cNvSpPr>
          <p:nvPr>
            <p:ph type="body" sz="half" idx="2"/>
          </p:nvPr>
        </p:nvSpPr>
        <p:spPr>
          <a:xfrm>
            <a:off x="251521" y="1340768"/>
            <a:ext cx="8424168" cy="4176712"/>
          </a:xfrm>
        </p:spPr>
        <p:txBody>
          <a:bodyPr/>
          <a:lstStyle/>
          <a:p>
            <a:pPr marL="539750" indent="-446088" eaLnBrk="1" hangingPunct="1">
              <a:lnSpc>
                <a:spcPct val="120000"/>
              </a:lnSpc>
              <a:spcBef>
                <a:spcPts val="0"/>
              </a:spcBef>
              <a:spcAft>
                <a:spcPts val="1200"/>
              </a:spcAft>
              <a:buClr>
                <a:srgbClr val="990000"/>
              </a:buClr>
              <a:buAutoNum type="arabicPeriod"/>
              <a:defRPr/>
            </a:pPr>
            <a:r>
              <a:rPr lang="en-CA" sz="2000" dirty="0" smtClean="0">
                <a:latin typeface="Arial" charset="0"/>
                <a:cs typeface="Arial" charset="0"/>
              </a:rPr>
              <a:t>Trends influencing the German system of long-term care and the development of competencies and skills</a:t>
            </a:r>
          </a:p>
          <a:p>
            <a:pPr marL="539750" indent="-446088" eaLnBrk="1" hangingPunct="1">
              <a:lnSpc>
                <a:spcPct val="120000"/>
              </a:lnSpc>
              <a:spcBef>
                <a:spcPts val="0"/>
              </a:spcBef>
              <a:spcAft>
                <a:spcPts val="1200"/>
              </a:spcAft>
              <a:buClr>
                <a:srgbClr val="990000"/>
              </a:buClr>
              <a:buAutoNum type="arabicPeriod"/>
              <a:defRPr/>
            </a:pPr>
            <a:r>
              <a:rPr lang="en-CA" sz="2000" dirty="0" smtClean="0">
                <a:latin typeface="Arial" charset="0"/>
                <a:cs typeface="Arial" charset="0"/>
              </a:rPr>
              <a:t>Occupational situation  in German  residential care and recent </a:t>
            </a:r>
            <a:r>
              <a:rPr lang="en-CA" sz="2000" dirty="0" err="1" smtClean="0">
                <a:latin typeface="Arial" charset="0"/>
                <a:cs typeface="Arial" charset="0"/>
              </a:rPr>
              <a:t>debelopments</a:t>
            </a:r>
            <a:endParaRPr lang="en-CA" sz="2000" dirty="0" smtClean="0">
              <a:latin typeface="Arial" charset="0"/>
              <a:cs typeface="Arial" charset="0"/>
            </a:endParaRPr>
          </a:p>
          <a:p>
            <a:pPr marL="539750" indent="-446088" eaLnBrk="1" hangingPunct="1">
              <a:lnSpc>
                <a:spcPct val="120000"/>
              </a:lnSpc>
              <a:spcBef>
                <a:spcPts val="0"/>
              </a:spcBef>
              <a:spcAft>
                <a:spcPts val="1200"/>
              </a:spcAft>
              <a:buClr>
                <a:srgbClr val="990000"/>
              </a:buClr>
              <a:buAutoNum type="arabicPeriod"/>
              <a:defRPr/>
            </a:pPr>
            <a:r>
              <a:rPr lang="en-CA" sz="2000" dirty="0" smtClean="0">
                <a:latin typeface="Arial" charset="0"/>
                <a:cs typeface="Arial" charset="0"/>
              </a:rPr>
              <a:t>Division of labour between the different groups of workers in nursing homes </a:t>
            </a:r>
          </a:p>
          <a:p>
            <a:pPr marL="539750" indent="-446088" eaLnBrk="1" hangingPunct="1">
              <a:lnSpc>
                <a:spcPct val="120000"/>
              </a:lnSpc>
              <a:spcBef>
                <a:spcPts val="0"/>
              </a:spcBef>
              <a:spcAft>
                <a:spcPts val="1200"/>
              </a:spcAft>
              <a:buClr>
                <a:srgbClr val="990000"/>
              </a:buClr>
              <a:buAutoNum type="arabicPeriod"/>
              <a:defRPr/>
            </a:pPr>
            <a:r>
              <a:rPr lang="en-CA" sz="2000" dirty="0" smtClean="0"/>
              <a:t>(New) demands on workers in residential care</a:t>
            </a:r>
            <a:endParaRPr lang="en-CA" sz="2000" dirty="0" smtClean="0">
              <a:latin typeface="Arial" charset="0"/>
              <a:cs typeface="Arial" charset="0"/>
            </a:endParaRPr>
          </a:p>
          <a:p>
            <a:pPr marL="539750" indent="-446088" eaLnBrk="1" hangingPunct="1">
              <a:lnSpc>
                <a:spcPct val="120000"/>
              </a:lnSpc>
              <a:spcBef>
                <a:spcPts val="0"/>
              </a:spcBef>
              <a:spcAft>
                <a:spcPts val="1200"/>
              </a:spcAft>
              <a:buClr>
                <a:srgbClr val="990000"/>
              </a:buClr>
              <a:buAutoNum type="arabicPeriod"/>
              <a:defRPr/>
            </a:pPr>
            <a:r>
              <a:rPr lang="en-CA" sz="2000" dirty="0" smtClean="0">
                <a:latin typeface="Arial" charset="0"/>
                <a:cs typeface="Arial" charset="0"/>
              </a:rPr>
              <a:t>Some prospects</a:t>
            </a:r>
          </a:p>
          <a:p>
            <a:pPr eaLnBrk="1" hangingPunct="1">
              <a:spcBef>
                <a:spcPts val="0"/>
              </a:spcBef>
              <a:spcAft>
                <a:spcPts val="1200"/>
              </a:spcAft>
              <a:buClr>
                <a:srgbClr val="990000"/>
              </a:buClr>
              <a:defRPr/>
            </a:pPr>
            <a:endParaRPr lang="en-CA" dirty="0" smtClean="0"/>
          </a:p>
        </p:txBody>
      </p:sp>
    </p:spTree>
    <p:extLst>
      <p:ext uri="{BB962C8B-B14F-4D97-AF65-F5344CB8AC3E}">
        <p14:creationId xmlns:p14="http://schemas.microsoft.com/office/powerpoint/2010/main" val="2393248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1277" y="408899"/>
            <a:ext cx="7687107" cy="715845"/>
          </a:xfrm>
        </p:spPr>
        <p:txBody>
          <a:bodyPr>
            <a:normAutofit/>
          </a:bodyPr>
          <a:lstStyle/>
          <a:p>
            <a:r>
              <a:rPr lang="de-DE" dirty="0" smtClean="0">
                <a:solidFill>
                  <a:srgbClr val="990000"/>
                </a:solidFill>
              </a:rPr>
              <a:t>Trends </a:t>
            </a:r>
            <a:r>
              <a:rPr lang="en-CA" dirty="0" smtClean="0">
                <a:solidFill>
                  <a:srgbClr val="990000"/>
                </a:solidFill>
              </a:rPr>
              <a:t>influencing qualification and skills of care workers </a:t>
            </a:r>
            <a:r>
              <a:rPr lang="en-CA" sz="2200" dirty="0" smtClean="0">
                <a:solidFill>
                  <a:srgbClr val="990000"/>
                </a:solidFill>
              </a:rPr>
              <a:t> </a:t>
            </a:r>
            <a:endParaRPr lang="en-CA" sz="2200" dirty="0">
              <a:solidFill>
                <a:srgbClr val="990000"/>
              </a:solidFill>
            </a:endParaRPr>
          </a:p>
        </p:txBody>
      </p:sp>
      <p:sp>
        <p:nvSpPr>
          <p:cNvPr id="3" name="Inhaltsplatzhalter 2"/>
          <p:cNvSpPr>
            <a:spLocks noGrp="1"/>
          </p:cNvSpPr>
          <p:nvPr>
            <p:ph sz="half" idx="1"/>
          </p:nvPr>
        </p:nvSpPr>
        <p:spPr>
          <a:xfrm>
            <a:off x="251520" y="1221730"/>
            <a:ext cx="8640960" cy="4944120"/>
          </a:xfrm>
          <a:solidFill>
            <a:srgbClr val="F7FCEE"/>
          </a:solidFill>
        </p:spPr>
        <p:txBody>
          <a:bodyPr>
            <a:normAutofit/>
          </a:bodyPr>
          <a:lstStyle/>
          <a:p>
            <a:pPr marL="625475" lvl="0" indent="-533400">
              <a:lnSpc>
                <a:spcPct val="110000"/>
              </a:lnSpc>
              <a:spcBef>
                <a:spcPts val="0"/>
              </a:spcBef>
              <a:spcAft>
                <a:spcPts val="600"/>
              </a:spcAft>
              <a:buClr>
                <a:srgbClr val="990000"/>
              </a:buClr>
              <a:buSzPct val="140000"/>
              <a:buFont typeface="Wingdings" pitchFamily="2" charset="2"/>
              <a:buChar char="§"/>
            </a:pPr>
            <a:r>
              <a:rPr lang="en-CA" dirty="0" smtClean="0">
                <a:latin typeface="Arial" charset="0"/>
              </a:rPr>
              <a:t>Rapidly aging society with growing number of old age people</a:t>
            </a:r>
          </a:p>
          <a:p>
            <a:pPr marL="625475" lvl="0" indent="-533400">
              <a:lnSpc>
                <a:spcPct val="110000"/>
              </a:lnSpc>
              <a:spcBef>
                <a:spcPts val="0"/>
              </a:spcBef>
              <a:spcAft>
                <a:spcPts val="600"/>
              </a:spcAft>
              <a:buClr>
                <a:srgbClr val="990000"/>
              </a:buClr>
              <a:buSzPct val="140000"/>
              <a:buFont typeface="Wingdings" pitchFamily="2" charset="2"/>
              <a:buChar char="§"/>
            </a:pPr>
            <a:r>
              <a:rPr lang="en-CA" dirty="0" smtClean="0">
                <a:solidFill>
                  <a:srgbClr val="990000"/>
                </a:solidFill>
                <a:latin typeface="Arial" charset="0"/>
              </a:rPr>
              <a:t>State policy: “Home care before institutional care”</a:t>
            </a:r>
            <a:br>
              <a:rPr lang="en-CA" dirty="0" smtClean="0">
                <a:solidFill>
                  <a:srgbClr val="990000"/>
                </a:solidFill>
                <a:latin typeface="Arial" charset="0"/>
              </a:rPr>
            </a:br>
            <a:r>
              <a:rPr lang="en-CA" dirty="0" smtClean="0">
                <a:solidFill>
                  <a:srgbClr val="990000"/>
                </a:solidFill>
                <a:latin typeface="Arial" charset="0"/>
              </a:rPr>
              <a:t>Reasons: cost reduction – preference of many old people</a:t>
            </a:r>
          </a:p>
          <a:p>
            <a:pPr marL="625475" lvl="0" indent="-533400">
              <a:lnSpc>
                <a:spcPct val="110000"/>
              </a:lnSpc>
              <a:spcBef>
                <a:spcPts val="0"/>
              </a:spcBef>
              <a:spcAft>
                <a:spcPts val="600"/>
              </a:spcAft>
              <a:buClr>
                <a:srgbClr val="990000"/>
              </a:buClr>
              <a:buSzPct val="140000"/>
            </a:pPr>
            <a:r>
              <a:rPr lang="en-CA" dirty="0" smtClean="0">
                <a:latin typeface="Arial" charset="0"/>
              </a:rPr>
              <a:t>Rise of the average age of residents to 82 years;</a:t>
            </a:r>
            <a:r>
              <a:rPr lang="en-CA" dirty="0">
                <a:latin typeface="Arial" charset="0"/>
              </a:rPr>
              <a:t/>
            </a:r>
            <a:br>
              <a:rPr lang="en-CA" dirty="0">
                <a:latin typeface="Arial" charset="0"/>
              </a:rPr>
            </a:br>
            <a:r>
              <a:rPr lang="en-CA" dirty="0" smtClean="0">
                <a:latin typeface="Arial" charset="0"/>
              </a:rPr>
              <a:t>significantly shortened length of residence:</a:t>
            </a:r>
            <a:br>
              <a:rPr lang="en-CA" dirty="0" smtClean="0">
                <a:latin typeface="Arial" charset="0"/>
              </a:rPr>
            </a:br>
            <a:r>
              <a:rPr lang="en-CA" dirty="0" smtClean="0">
                <a:latin typeface="Arial" charset="0"/>
              </a:rPr>
              <a:t>1994: 50 months  -  2010: 31 months, 20% less than 6 months </a:t>
            </a:r>
          </a:p>
          <a:p>
            <a:pPr marL="625475" lvl="0" indent="-533400">
              <a:lnSpc>
                <a:spcPct val="110000"/>
              </a:lnSpc>
              <a:spcBef>
                <a:spcPts val="0"/>
              </a:spcBef>
              <a:spcAft>
                <a:spcPts val="600"/>
              </a:spcAft>
              <a:buClr>
                <a:srgbClr val="990000"/>
              </a:buClr>
              <a:buSzPct val="140000"/>
            </a:pPr>
            <a:r>
              <a:rPr lang="en-CA" dirty="0" smtClean="0">
                <a:solidFill>
                  <a:srgbClr val="8A0000"/>
                </a:solidFill>
                <a:latin typeface="Arial" charset="0"/>
              </a:rPr>
              <a:t>Growing </a:t>
            </a:r>
            <a:r>
              <a:rPr lang="en-CA" dirty="0">
                <a:solidFill>
                  <a:srgbClr val="8A0000"/>
                </a:solidFill>
                <a:latin typeface="Arial" charset="0"/>
              </a:rPr>
              <a:t>number of residents with a </a:t>
            </a:r>
            <a:r>
              <a:rPr lang="en-CA" dirty="0" smtClean="0">
                <a:solidFill>
                  <a:srgbClr val="8A0000"/>
                </a:solidFill>
                <a:latin typeface="Arial" charset="0"/>
              </a:rPr>
              <a:t>migrant background</a:t>
            </a:r>
          </a:p>
          <a:p>
            <a:pPr marL="625475" lvl="0" indent="-533400">
              <a:lnSpc>
                <a:spcPct val="110000"/>
              </a:lnSpc>
              <a:spcBef>
                <a:spcPts val="0"/>
              </a:spcBef>
              <a:spcAft>
                <a:spcPts val="600"/>
              </a:spcAft>
              <a:buClr>
                <a:srgbClr val="990000"/>
              </a:buClr>
              <a:buSzPct val="140000"/>
              <a:buFont typeface="Wingdings" pitchFamily="2" charset="2"/>
              <a:buChar char="§"/>
            </a:pPr>
            <a:r>
              <a:rPr lang="en-CA" dirty="0" smtClean="0">
                <a:latin typeface="Arial" charset="0"/>
              </a:rPr>
              <a:t>Growing demands on service and quality of care by residents and their relatives</a:t>
            </a:r>
          </a:p>
          <a:p>
            <a:pPr marL="625475" lvl="0" indent="-533400">
              <a:lnSpc>
                <a:spcPct val="110000"/>
              </a:lnSpc>
              <a:spcBef>
                <a:spcPts val="0"/>
              </a:spcBef>
              <a:spcAft>
                <a:spcPts val="600"/>
              </a:spcAft>
              <a:buClr>
                <a:srgbClr val="990000"/>
              </a:buClr>
              <a:buSzPct val="140000"/>
              <a:buFont typeface="Wingdings" pitchFamily="2" charset="2"/>
              <a:buChar char="§"/>
            </a:pPr>
            <a:r>
              <a:rPr lang="en-CA" dirty="0">
                <a:solidFill>
                  <a:srgbClr val="8A0000"/>
                </a:solidFill>
                <a:latin typeface="Arial" charset="0"/>
              </a:rPr>
              <a:t>Growing demands on quality management by the funding insurances and the medical service</a:t>
            </a:r>
          </a:p>
          <a:p>
            <a:pPr marL="625475" lvl="0" indent="-533400">
              <a:lnSpc>
                <a:spcPct val="110000"/>
              </a:lnSpc>
              <a:spcBef>
                <a:spcPts val="0"/>
              </a:spcBef>
              <a:spcAft>
                <a:spcPts val="600"/>
              </a:spcAft>
              <a:buClr>
                <a:srgbClr val="990000"/>
              </a:buClr>
              <a:buSzPct val="140000"/>
              <a:buFont typeface="Wingdings" pitchFamily="2" charset="2"/>
              <a:buChar char="§"/>
            </a:pPr>
            <a:r>
              <a:rPr lang="en-CA" dirty="0" smtClean="0">
                <a:latin typeface="Arial" charset="0"/>
              </a:rPr>
              <a:t>Permanent changes in health and care policies</a:t>
            </a:r>
          </a:p>
          <a:p>
            <a:pPr>
              <a:lnSpc>
                <a:spcPct val="110000"/>
              </a:lnSpc>
            </a:pPr>
            <a:endParaRPr lang="de-DE" dirty="0"/>
          </a:p>
        </p:txBody>
      </p:sp>
      <p:sp>
        <p:nvSpPr>
          <p:cNvPr id="6" name="Foliennummernplatzhalter 5"/>
          <p:cNvSpPr>
            <a:spLocks noGrp="1"/>
          </p:cNvSpPr>
          <p:nvPr>
            <p:ph type="sldNum" sz="quarter" idx="12"/>
          </p:nvPr>
        </p:nvSpPr>
        <p:spPr>
          <a:xfrm>
            <a:off x="7671460" y="6356350"/>
            <a:ext cx="1347840" cy="365125"/>
          </a:xfrm>
          <a:prstGeom prst="rect">
            <a:avLst/>
          </a:prstGeom>
        </p:spPr>
        <p:txBody>
          <a:bodyPr/>
          <a:lstStyle/>
          <a:p>
            <a:r>
              <a:rPr lang="de-DE" sz="1200" dirty="0" smtClean="0">
                <a:solidFill>
                  <a:srgbClr val="000000"/>
                </a:solidFill>
              </a:rPr>
              <a:t>	</a:t>
            </a:r>
            <a:fld id="{4DE56298-5039-4DC6-BBAF-7DCDB0D42890}" type="slidenum">
              <a:rPr lang="de-DE" sz="1200" smtClean="0">
                <a:solidFill>
                  <a:srgbClr val="000000"/>
                </a:solidFill>
              </a:rPr>
              <a:pPr/>
              <a:t>3</a:t>
            </a:fld>
            <a:endParaRPr lang="de-DE" sz="1200" dirty="0">
              <a:solidFill>
                <a:srgbClr val="000000"/>
              </a:solidFill>
            </a:endParaRPr>
          </a:p>
        </p:txBody>
      </p:sp>
    </p:spTree>
    <p:extLst>
      <p:ext uri="{BB962C8B-B14F-4D97-AF65-F5344CB8AC3E}">
        <p14:creationId xmlns:p14="http://schemas.microsoft.com/office/powerpoint/2010/main" val="1369703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1277" y="408899"/>
            <a:ext cx="7687107" cy="715845"/>
          </a:xfrm>
        </p:spPr>
        <p:txBody>
          <a:bodyPr>
            <a:normAutofit/>
          </a:bodyPr>
          <a:lstStyle/>
          <a:p>
            <a:pPr marL="92075" lvl="0">
              <a:lnSpc>
                <a:spcPct val="120000"/>
              </a:lnSpc>
              <a:spcBef>
                <a:spcPts val="0"/>
              </a:spcBef>
              <a:spcAft>
                <a:spcPts val="600"/>
              </a:spcAft>
              <a:buClr>
                <a:srgbClr val="990000"/>
              </a:buClr>
              <a:buSzPct val="140000"/>
              <a:buNone/>
            </a:pPr>
            <a:r>
              <a:rPr lang="en-CA" dirty="0">
                <a:solidFill>
                  <a:srgbClr val="8A0000"/>
                </a:solidFill>
              </a:rPr>
              <a:t>Qualification of </a:t>
            </a:r>
            <a:r>
              <a:rPr lang="en-CA" dirty="0" smtClean="0">
                <a:solidFill>
                  <a:srgbClr val="8A0000"/>
                </a:solidFill>
              </a:rPr>
              <a:t>elder care </a:t>
            </a:r>
            <a:r>
              <a:rPr lang="en-CA" dirty="0">
                <a:solidFill>
                  <a:srgbClr val="8A0000"/>
                </a:solidFill>
              </a:rPr>
              <a:t>workers</a:t>
            </a:r>
          </a:p>
        </p:txBody>
      </p:sp>
      <p:sp>
        <p:nvSpPr>
          <p:cNvPr id="3" name="Inhaltsplatzhalter 2"/>
          <p:cNvSpPr>
            <a:spLocks noGrp="1"/>
          </p:cNvSpPr>
          <p:nvPr>
            <p:ph sz="half" idx="1"/>
          </p:nvPr>
        </p:nvSpPr>
        <p:spPr>
          <a:xfrm>
            <a:off x="251520" y="1221730"/>
            <a:ext cx="8640960" cy="4944120"/>
          </a:xfrm>
          <a:solidFill>
            <a:srgbClr val="F7FCEE"/>
          </a:solidFill>
        </p:spPr>
        <p:txBody>
          <a:bodyPr>
            <a:normAutofit/>
          </a:bodyPr>
          <a:lstStyle/>
          <a:p>
            <a:pPr marL="625475" lvl="0" indent="-533400">
              <a:spcBef>
                <a:spcPts val="0"/>
              </a:spcBef>
              <a:spcAft>
                <a:spcPts val="900"/>
              </a:spcAft>
              <a:buClr>
                <a:srgbClr val="990000"/>
              </a:buClr>
              <a:buSzPct val="140000"/>
              <a:buFont typeface="Wingdings" pitchFamily="2" charset="2"/>
              <a:buChar char="§"/>
            </a:pPr>
            <a:r>
              <a:rPr lang="en-CA" dirty="0" smtClean="0">
                <a:solidFill>
                  <a:srgbClr val="8A0000"/>
                </a:solidFill>
                <a:latin typeface="Arial" charset="0"/>
              </a:rPr>
              <a:t>Qualified elder care workers</a:t>
            </a:r>
            <a:br>
              <a:rPr lang="en-CA" dirty="0" smtClean="0">
                <a:solidFill>
                  <a:srgbClr val="8A0000"/>
                </a:solidFill>
                <a:latin typeface="Arial" charset="0"/>
              </a:rPr>
            </a:br>
            <a:r>
              <a:rPr lang="en-CA" dirty="0"/>
              <a:t>Three</a:t>
            </a:r>
            <a:r>
              <a:rPr lang="en-CA" dirty="0" smtClean="0">
                <a:latin typeface="Arial" charset="0"/>
              </a:rPr>
              <a:t> years of training: 2100 hr in specialised schools,</a:t>
            </a:r>
            <a:br>
              <a:rPr lang="en-CA" dirty="0" smtClean="0">
                <a:latin typeface="Arial" charset="0"/>
              </a:rPr>
            </a:br>
            <a:r>
              <a:rPr lang="en-CA" dirty="0" smtClean="0">
                <a:latin typeface="Arial" charset="0"/>
              </a:rPr>
              <a:t>2500 hr practical training in care facilities</a:t>
            </a:r>
            <a:br>
              <a:rPr lang="en-CA" dirty="0" smtClean="0">
                <a:latin typeface="Arial" charset="0"/>
              </a:rPr>
            </a:br>
            <a:r>
              <a:rPr lang="en-CA" dirty="0" smtClean="0">
                <a:latin typeface="Arial" charset="0"/>
              </a:rPr>
              <a:t>(comparable to licensed practical nurse)</a:t>
            </a:r>
          </a:p>
          <a:p>
            <a:pPr marL="625475" lvl="0" indent="-533400">
              <a:spcBef>
                <a:spcPts val="0"/>
              </a:spcBef>
              <a:spcAft>
                <a:spcPts val="900"/>
              </a:spcAft>
              <a:buClr>
                <a:srgbClr val="990000"/>
              </a:buClr>
              <a:buSzPct val="140000"/>
              <a:buFont typeface="Wingdings" pitchFamily="2" charset="2"/>
              <a:buChar char="§"/>
            </a:pPr>
            <a:r>
              <a:rPr lang="en-CA" dirty="0" smtClean="0">
                <a:solidFill>
                  <a:srgbClr val="8A0000"/>
                </a:solidFill>
              </a:rPr>
              <a:t>Assistant elder care workers </a:t>
            </a:r>
            <a:r>
              <a:rPr lang="en-CA" dirty="0" smtClean="0"/>
              <a:t>/care assistants </a:t>
            </a:r>
            <a:br>
              <a:rPr lang="en-CA" dirty="0" smtClean="0"/>
            </a:br>
            <a:r>
              <a:rPr lang="en-CA" dirty="0" smtClean="0"/>
              <a:t>one year of training in vocational school including on-site training</a:t>
            </a:r>
          </a:p>
          <a:p>
            <a:pPr marL="625475" lvl="0" indent="-533400">
              <a:spcBef>
                <a:spcPts val="0"/>
              </a:spcBef>
              <a:spcAft>
                <a:spcPts val="900"/>
              </a:spcAft>
              <a:buClr>
                <a:srgbClr val="990000"/>
              </a:buClr>
              <a:buSzPct val="140000"/>
              <a:buFont typeface="Wingdings" pitchFamily="2" charset="2"/>
              <a:buChar char="§"/>
            </a:pPr>
            <a:r>
              <a:rPr lang="en-CA" dirty="0" smtClean="0">
                <a:solidFill>
                  <a:srgbClr val="8A0000"/>
                </a:solidFill>
              </a:rPr>
              <a:t>Care aides</a:t>
            </a:r>
            <a:br>
              <a:rPr lang="en-CA" dirty="0" smtClean="0">
                <a:solidFill>
                  <a:srgbClr val="8A0000"/>
                </a:solidFill>
              </a:rPr>
            </a:br>
            <a:r>
              <a:rPr lang="en-CA" dirty="0" smtClean="0"/>
              <a:t>6  weeks of training</a:t>
            </a:r>
          </a:p>
          <a:p>
            <a:pPr marL="625475" lvl="0" indent="-533400">
              <a:spcBef>
                <a:spcPts val="0"/>
              </a:spcBef>
              <a:spcAft>
                <a:spcPts val="900"/>
              </a:spcAft>
              <a:buClr>
                <a:srgbClr val="990000"/>
              </a:buClr>
              <a:buSzPct val="140000"/>
              <a:buFont typeface="Wingdings" pitchFamily="2" charset="2"/>
              <a:buChar char="§"/>
            </a:pPr>
            <a:r>
              <a:rPr lang="en-CA" dirty="0" smtClean="0">
                <a:solidFill>
                  <a:srgbClr val="8A0000"/>
                </a:solidFill>
              </a:rPr>
              <a:t>Dementia carers</a:t>
            </a:r>
            <a:r>
              <a:rPr lang="en-CA" dirty="0" smtClean="0">
                <a:latin typeface="Arial" charset="0"/>
              </a:rPr>
              <a:t/>
            </a:r>
            <a:br>
              <a:rPr lang="en-CA" dirty="0" smtClean="0">
                <a:latin typeface="Arial" charset="0"/>
              </a:rPr>
            </a:br>
            <a:r>
              <a:rPr lang="en-CA" dirty="0" smtClean="0">
                <a:latin typeface="Arial" charset="0"/>
              </a:rPr>
              <a:t>160 hours theoretical training, two weeks of practical training</a:t>
            </a:r>
            <a:endParaRPr lang="en-CA" dirty="0"/>
          </a:p>
        </p:txBody>
      </p:sp>
      <p:sp>
        <p:nvSpPr>
          <p:cNvPr id="6" name="Foliennummernplatzhalter 5"/>
          <p:cNvSpPr>
            <a:spLocks noGrp="1"/>
          </p:cNvSpPr>
          <p:nvPr>
            <p:ph type="sldNum" sz="quarter" idx="12"/>
          </p:nvPr>
        </p:nvSpPr>
        <p:spPr>
          <a:xfrm>
            <a:off x="7671460" y="6356350"/>
            <a:ext cx="1347840" cy="365125"/>
          </a:xfrm>
          <a:prstGeom prst="rect">
            <a:avLst/>
          </a:prstGeom>
        </p:spPr>
        <p:txBody>
          <a:bodyPr/>
          <a:lstStyle/>
          <a:p>
            <a:r>
              <a:rPr lang="de-DE" sz="1200" dirty="0" smtClean="0">
                <a:solidFill>
                  <a:srgbClr val="000000"/>
                </a:solidFill>
              </a:rPr>
              <a:t>	</a:t>
            </a:r>
            <a:fld id="{4DE56298-5039-4DC6-BBAF-7DCDB0D42890}" type="slidenum">
              <a:rPr lang="de-DE" sz="1200" smtClean="0">
                <a:solidFill>
                  <a:srgbClr val="000000"/>
                </a:solidFill>
              </a:rPr>
              <a:pPr/>
              <a:t>4</a:t>
            </a:fld>
            <a:endParaRPr lang="de-DE" sz="1200" dirty="0">
              <a:solidFill>
                <a:srgbClr val="000000"/>
              </a:solidFill>
            </a:endParaRPr>
          </a:p>
        </p:txBody>
      </p:sp>
      <p:sp>
        <p:nvSpPr>
          <p:cNvPr id="4" name="Textfeld 3"/>
          <p:cNvSpPr txBox="1"/>
          <p:nvPr/>
        </p:nvSpPr>
        <p:spPr>
          <a:xfrm>
            <a:off x="345439" y="5149641"/>
            <a:ext cx="8547039" cy="1015663"/>
          </a:xfrm>
          <a:prstGeom prst="rect">
            <a:avLst/>
          </a:prstGeom>
          <a:solidFill>
            <a:srgbClr val="FCDBC8"/>
          </a:solidFill>
        </p:spPr>
        <p:txBody>
          <a:bodyPr wrap="square" rtlCol="0">
            <a:spAutoFit/>
          </a:bodyPr>
          <a:lstStyle/>
          <a:p>
            <a:pPr marL="92075" algn="ctr">
              <a:spcBef>
                <a:spcPts val="0"/>
              </a:spcBef>
              <a:spcAft>
                <a:spcPts val="600"/>
              </a:spcAft>
              <a:buClr>
                <a:srgbClr val="990000"/>
              </a:buClr>
              <a:buSzPct val="140000"/>
            </a:pPr>
            <a:r>
              <a:rPr lang="en-CA" sz="2000" dirty="0">
                <a:solidFill>
                  <a:srgbClr val="8A0000"/>
                </a:solidFill>
                <a:latin typeface="+mn-lt"/>
                <a:ea typeface="+mn-ea"/>
              </a:rPr>
              <a:t>Nurses </a:t>
            </a:r>
            <a:r>
              <a:rPr lang="en-CA" sz="2000" dirty="0" smtClean="0">
                <a:solidFill>
                  <a:srgbClr val="8A0000"/>
                </a:solidFill>
                <a:latin typeface="+mn-lt"/>
                <a:ea typeface="+mn-ea"/>
              </a:rPr>
              <a:t>in </a:t>
            </a:r>
            <a:r>
              <a:rPr lang="en-CA" sz="2000" dirty="0">
                <a:solidFill>
                  <a:srgbClr val="8A0000"/>
                </a:solidFill>
                <a:latin typeface="+mn-lt"/>
                <a:ea typeface="+mn-ea"/>
              </a:rPr>
              <a:t>medical </a:t>
            </a:r>
            <a:r>
              <a:rPr lang="en-CA" sz="2000" dirty="0" smtClean="0">
                <a:solidFill>
                  <a:srgbClr val="8A0000"/>
                </a:solidFill>
                <a:latin typeface="+mn-lt"/>
                <a:ea typeface="+mn-ea"/>
              </a:rPr>
              <a:t>care </a:t>
            </a:r>
            <a:r>
              <a:rPr lang="en-CA" sz="2000" dirty="0">
                <a:solidFill>
                  <a:srgbClr val="8A0000"/>
                </a:solidFill>
                <a:latin typeface="+mn-lt"/>
                <a:ea typeface="+mn-ea"/>
              </a:rPr>
              <a:t>have a </a:t>
            </a:r>
            <a:r>
              <a:rPr lang="en-CA" sz="2000" dirty="0" smtClean="0">
                <a:solidFill>
                  <a:srgbClr val="8A0000"/>
                </a:solidFill>
                <a:latin typeface="+mn-lt"/>
                <a:ea typeface="+mn-ea"/>
              </a:rPr>
              <a:t>completely </a:t>
            </a:r>
            <a:r>
              <a:rPr lang="en-CA" sz="2000" dirty="0">
                <a:solidFill>
                  <a:srgbClr val="8A0000"/>
                </a:solidFill>
                <a:latin typeface="+mn-lt"/>
                <a:ea typeface="+mn-ea"/>
              </a:rPr>
              <a:t>different </a:t>
            </a:r>
            <a:r>
              <a:rPr lang="en-CA" sz="2000" dirty="0" smtClean="0">
                <a:solidFill>
                  <a:srgbClr val="8A0000"/>
                </a:solidFill>
                <a:latin typeface="+mn-lt"/>
                <a:ea typeface="+mn-ea"/>
              </a:rPr>
              <a:t/>
            </a:r>
            <a:br>
              <a:rPr lang="en-CA" sz="2000" dirty="0" smtClean="0">
                <a:solidFill>
                  <a:srgbClr val="8A0000"/>
                </a:solidFill>
                <a:latin typeface="+mn-lt"/>
                <a:ea typeface="+mn-ea"/>
              </a:rPr>
            </a:br>
            <a:r>
              <a:rPr lang="en-CA" sz="2000" dirty="0" smtClean="0">
                <a:solidFill>
                  <a:srgbClr val="8A0000"/>
                </a:solidFill>
                <a:latin typeface="+mn-lt"/>
                <a:ea typeface="+mn-ea"/>
              </a:rPr>
              <a:t>qualification scheme. They can work as elderly care workers in nursing </a:t>
            </a:r>
            <a:r>
              <a:rPr lang="en-CA" sz="2000" dirty="0" smtClean="0">
                <a:solidFill>
                  <a:srgbClr val="8A0000"/>
                </a:solidFill>
                <a:latin typeface="+mn-lt"/>
                <a:ea typeface="+mn-ea"/>
              </a:rPr>
              <a:t>homes. </a:t>
            </a:r>
            <a:r>
              <a:rPr lang="en-CA" sz="2000" dirty="0" smtClean="0">
                <a:solidFill>
                  <a:srgbClr val="8A0000"/>
                </a:solidFill>
                <a:latin typeface="+mn-lt"/>
                <a:ea typeface="+mn-ea"/>
              </a:rPr>
              <a:t>Elderly care workers cannot work in hospitals.</a:t>
            </a:r>
            <a:endParaRPr lang="en-CA" sz="2000" dirty="0">
              <a:solidFill>
                <a:srgbClr val="8A0000"/>
              </a:solidFill>
              <a:latin typeface="+mn-lt"/>
              <a:ea typeface="+mn-ea"/>
            </a:endParaRPr>
          </a:p>
        </p:txBody>
      </p:sp>
    </p:spTree>
    <p:extLst>
      <p:ext uri="{BB962C8B-B14F-4D97-AF65-F5344CB8AC3E}">
        <p14:creationId xmlns:p14="http://schemas.microsoft.com/office/powerpoint/2010/main" val="1093023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1277" y="332656"/>
            <a:ext cx="7687107" cy="715845"/>
          </a:xfrm>
        </p:spPr>
        <p:txBody>
          <a:bodyPr>
            <a:normAutofit/>
          </a:bodyPr>
          <a:lstStyle/>
          <a:p>
            <a:r>
              <a:rPr lang="en-CA" dirty="0" smtClean="0">
                <a:solidFill>
                  <a:srgbClr val="8A0000"/>
                </a:solidFill>
              </a:rPr>
              <a:t>Example for skill requirement </a:t>
            </a:r>
            <a:endParaRPr lang="en-CA" sz="2200" dirty="0">
              <a:solidFill>
                <a:srgbClr val="8A0000"/>
              </a:solidFill>
            </a:endParaRPr>
          </a:p>
        </p:txBody>
      </p:sp>
      <p:sp>
        <p:nvSpPr>
          <p:cNvPr id="3" name="Inhaltsplatzhalter 2"/>
          <p:cNvSpPr>
            <a:spLocks noGrp="1"/>
          </p:cNvSpPr>
          <p:nvPr>
            <p:ph sz="half" idx="1"/>
          </p:nvPr>
        </p:nvSpPr>
        <p:spPr>
          <a:xfrm>
            <a:off x="251520" y="1221730"/>
            <a:ext cx="8640960" cy="4944120"/>
          </a:xfrm>
          <a:solidFill>
            <a:srgbClr val="F7FCEE"/>
          </a:solidFill>
        </p:spPr>
        <p:txBody>
          <a:bodyPr>
            <a:normAutofit fontScale="77500" lnSpcReduction="20000"/>
          </a:bodyPr>
          <a:lstStyle/>
          <a:p>
            <a:pPr marL="92075" lvl="0">
              <a:lnSpc>
                <a:spcPct val="120000"/>
              </a:lnSpc>
              <a:spcBef>
                <a:spcPts val="0"/>
              </a:spcBef>
              <a:spcAft>
                <a:spcPts val="1200"/>
              </a:spcAft>
              <a:buClr>
                <a:srgbClr val="C00000"/>
              </a:buClr>
              <a:buSzPct val="140000"/>
              <a:buNone/>
            </a:pPr>
            <a:r>
              <a:rPr lang="en-CA" dirty="0" smtClean="0">
                <a:solidFill>
                  <a:srgbClr val="8A0000"/>
                </a:solidFill>
                <a:latin typeface="+mj-lt"/>
                <a:ea typeface="+mj-ea"/>
                <a:cs typeface="+mj-cs"/>
              </a:rPr>
              <a:t>Incident: 84 year </a:t>
            </a:r>
            <a:r>
              <a:rPr lang="en-CA" dirty="0" err="1" smtClean="0">
                <a:solidFill>
                  <a:srgbClr val="8A0000"/>
                </a:solidFill>
                <a:latin typeface="+mj-lt"/>
                <a:ea typeface="+mj-ea"/>
                <a:cs typeface="+mj-cs"/>
              </a:rPr>
              <a:t>ols</a:t>
            </a:r>
            <a:r>
              <a:rPr lang="en-CA" dirty="0" smtClean="0">
                <a:solidFill>
                  <a:srgbClr val="8A0000"/>
                </a:solidFill>
                <a:latin typeface="+mj-lt"/>
                <a:ea typeface="+mj-ea"/>
                <a:cs typeface="+mj-cs"/>
              </a:rPr>
              <a:t> Mrs. Schmidt has hardly been eating and drinking during the last days:</a:t>
            </a:r>
          </a:p>
          <a:p>
            <a:pPr marL="625475" lvl="0" indent="-533400">
              <a:spcBef>
                <a:spcPts val="0"/>
              </a:spcBef>
              <a:spcAft>
                <a:spcPts val="600"/>
              </a:spcAft>
              <a:buClr>
                <a:srgbClr val="990000"/>
              </a:buClr>
              <a:buSzPct val="140000"/>
              <a:buFont typeface="Wingdings" pitchFamily="2" charset="2"/>
              <a:buChar char="§"/>
            </a:pPr>
            <a:r>
              <a:rPr lang="en-CA" dirty="0" smtClean="0">
                <a:latin typeface="Arial" charset="0"/>
              </a:rPr>
              <a:t>Identify the situation: What is lading her behavior?</a:t>
            </a:r>
          </a:p>
          <a:p>
            <a:pPr marL="625475" lvl="0" indent="-533400">
              <a:spcBef>
                <a:spcPts val="0"/>
              </a:spcBef>
              <a:spcAft>
                <a:spcPts val="600"/>
              </a:spcAft>
              <a:buClr>
                <a:srgbClr val="990000"/>
              </a:buClr>
              <a:buSzPct val="140000"/>
              <a:buFont typeface="Wingdings" pitchFamily="2" charset="2"/>
              <a:buChar char="§"/>
            </a:pPr>
            <a:r>
              <a:rPr lang="en-CA" dirty="0" smtClean="0">
                <a:latin typeface="Arial" charset="0"/>
              </a:rPr>
              <a:t>Reflection/self reflection</a:t>
            </a:r>
          </a:p>
          <a:p>
            <a:pPr marL="92075" lvl="0">
              <a:spcBef>
                <a:spcPts val="0"/>
              </a:spcBef>
              <a:spcAft>
                <a:spcPts val="600"/>
              </a:spcAft>
              <a:buClr>
                <a:srgbClr val="990000"/>
              </a:buClr>
              <a:buSzPct val="140000"/>
              <a:buNone/>
            </a:pPr>
            <a:r>
              <a:rPr lang="en-CA" dirty="0" smtClean="0">
                <a:latin typeface="Arial" charset="0"/>
              </a:rPr>
              <a:t>Special expertise: e.g. on dementia</a:t>
            </a:r>
          </a:p>
          <a:p>
            <a:pPr marL="625475" indent="-533400">
              <a:spcBef>
                <a:spcPts val="0"/>
              </a:spcBef>
              <a:spcAft>
                <a:spcPts val="600"/>
              </a:spcAft>
              <a:buClr>
                <a:srgbClr val="990000"/>
              </a:buClr>
              <a:buSzPct val="140000"/>
            </a:pPr>
            <a:r>
              <a:rPr lang="en-CA" sz="2100" dirty="0">
                <a:latin typeface="Arial" charset="0"/>
              </a:rPr>
              <a:t>Causes/special </a:t>
            </a:r>
            <a:r>
              <a:rPr lang="en-CA" sz="2100" dirty="0" smtClean="0">
                <a:latin typeface="Arial" charset="0"/>
              </a:rPr>
              <a:t>symptoms/stages</a:t>
            </a:r>
          </a:p>
          <a:p>
            <a:pPr marL="625475" indent="-533400">
              <a:spcBef>
                <a:spcPts val="0"/>
              </a:spcBef>
              <a:spcAft>
                <a:spcPts val="600"/>
              </a:spcAft>
              <a:buClr>
                <a:srgbClr val="990000"/>
              </a:buClr>
              <a:buSzPct val="140000"/>
            </a:pPr>
            <a:r>
              <a:rPr lang="en-CA" sz="2100" dirty="0" smtClean="0">
                <a:latin typeface="Arial" charset="0"/>
              </a:rPr>
              <a:t>Environment</a:t>
            </a:r>
          </a:p>
          <a:p>
            <a:pPr marL="985838" lvl="1" indent="-355600">
              <a:spcBef>
                <a:spcPts val="0"/>
              </a:spcBef>
              <a:spcAft>
                <a:spcPts val="600"/>
              </a:spcAft>
              <a:buClr>
                <a:srgbClr val="990000"/>
              </a:buClr>
              <a:buSzPct val="140000"/>
              <a:buFont typeface="Arial" panose="020B0604020202020204" pitchFamily="34" charset="0"/>
              <a:buChar char="•"/>
            </a:pPr>
            <a:r>
              <a:rPr lang="en-CA" sz="2100" dirty="0" smtClean="0">
                <a:latin typeface="Arial" charset="0"/>
              </a:rPr>
              <a:t>Institutional setting</a:t>
            </a:r>
          </a:p>
          <a:p>
            <a:pPr marL="985838" lvl="1" indent="-355600">
              <a:spcBef>
                <a:spcPts val="0"/>
              </a:spcBef>
              <a:spcAft>
                <a:spcPts val="600"/>
              </a:spcAft>
              <a:buClr>
                <a:srgbClr val="990000"/>
              </a:buClr>
              <a:buSzPct val="140000"/>
              <a:buFont typeface="Arial" panose="020B0604020202020204" pitchFamily="34" charset="0"/>
              <a:buChar char="•"/>
            </a:pPr>
            <a:r>
              <a:rPr lang="en-CA" sz="2100" dirty="0" smtClean="0">
                <a:latin typeface="Arial" charset="0"/>
              </a:rPr>
              <a:t>Medication</a:t>
            </a:r>
          </a:p>
          <a:p>
            <a:pPr marL="985838" lvl="1" indent="-355600">
              <a:spcBef>
                <a:spcPts val="0"/>
              </a:spcBef>
              <a:spcAft>
                <a:spcPts val="600"/>
              </a:spcAft>
              <a:buClr>
                <a:srgbClr val="990000"/>
              </a:buClr>
              <a:buSzPct val="140000"/>
              <a:buFont typeface="Arial" panose="020B0604020202020204" pitchFamily="34" charset="0"/>
              <a:buChar char="•"/>
            </a:pPr>
            <a:r>
              <a:rPr lang="en-CA" sz="2100" dirty="0" smtClean="0">
                <a:latin typeface="Arial" charset="0"/>
              </a:rPr>
              <a:t>biography</a:t>
            </a:r>
            <a:endParaRPr lang="en-CA" dirty="0" smtClean="0">
              <a:latin typeface="Arial" charset="0"/>
            </a:endParaRPr>
          </a:p>
          <a:p>
            <a:pPr marL="625475" lvl="0" indent="-533400">
              <a:spcBef>
                <a:spcPts val="0"/>
              </a:spcBef>
              <a:spcAft>
                <a:spcPts val="600"/>
              </a:spcAft>
              <a:buClr>
                <a:srgbClr val="990000"/>
              </a:buClr>
              <a:buSzPct val="140000"/>
              <a:buFont typeface="Wingdings" pitchFamily="2" charset="2"/>
              <a:buChar char="§"/>
            </a:pPr>
            <a:r>
              <a:rPr lang="en-CA" dirty="0" smtClean="0">
                <a:latin typeface="Arial" charset="0"/>
              </a:rPr>
              <a:t>Legal principles</a:t>
            </a:r>
          </a:p>
          <a:p>
            <a:pPr marL="985838" lvl="1" indent="-355600">
              <a:spcBef>
                <a:spcPts val="0"/>
              </a:spcBef>
              <a:spcAft>
                <a:spcPts val="600"/>
              </a:spcAft>
              <a:buClr>
                <a:srgbClr val="990000"/>
              </a:buClr>
              <a:buSzPct val="140000"/>
              <a:buFont typeface="Arial" panose="020B0604020202020204" pitchFamily="34" charset="0"/>
              <a:buChar char="•"/>
            </a:pPr>
            <a:r>
              <a:rPr lang="en-CA" sz="2100" dirty="0" smtClean="0">
                <a:latin typeface="Arial" charset="0"/>
              </a:rPr>
              <a:t>supervision?</a:t>
            </a:r>
          </a:p>
          <a:p>
            <a:pPr marL="985838" lvl="1" indent="-355600">
              <a:spcBef>
                <a:spcPts val="0"/>
              </a:spcBef>
              <a:spcAft>
                <a:spcPts val="600"/>
              </a:spcAft>
              <a:buClr>
                <a:srgbClr val="990000"/>
              </a:buClr>
              <a:buSzPct val="140000"/>
              <a:buFont typeface="Arial" panose="020B0604020202020204" pitchFamily="34" charset="0"/>
              <a:buChar char="•"/>
            </a:pPr>
            <a:r>
              <a:rPr lang="en-CA" sz="2100" dirty="0" smtClean="0">
                <a:latin typeface="Arial" charset="0"/>
              </a:rPr>
              <a:t>fundamental rights involved?</a:t>
            </a:r>
          </a:p>
          <a:p>
            <a:pPr marL="985838" lvl="1" indent="-355600">
              <a:spcBef>
                <a:spcPts val="0"/>
              </a:spcBef>
              <a:spcAft>
                <a:spcPts val="600"/>
              </a:spcAft>
              <a:buClr>
                <a:srgbClr val="990000"/>
              </a:buClr>
              <a:buSzPct val="140000"/>
              <a:buFont typeface="Arial" panose="020B0604020202020204" pitchFamily="34" charset="0"/>
              <a:buChar char="•"/>
            </a:pPr>
            <a:r>
              <a:rPr lang="en-CA" sz="2100" dirty="0" smtClean="0">
                <a:latin typeface="Arial" charset="0"/>
              </a:rPr>
              <a:t>care contract</a:t>
            </a:r>
          </a:p>
          <a:p>
            <a:pPr marL="985838" lvl="1" indent="-355600">
              <a:spcBef>
                <a:spcPts val="0"/>
              </a:spcBef>
              <a:spcAft>
                <a:spcPts val="600"/>
              </a:spcAft>
              <a:buClr>
                <a:srgbClr val="990000"/>
              </a:buClr>
              <a:buSzPct val="140000"/>
              <a:buFont typeface="Arial" panose="020B0604020202020204" pitchFamily="34" charset="0"/>
              <a:buChar char="•"/>
            </a:pPr>
            <a:r>
              <a:rPr lang="en-CA" sz="2100" dirty="0" smtClean="0">
                <a:latin typeface="Arial" charset="0"/>
              </a:rPr>
              <a:t>rules </a:t>
            </a:r>
            <a:r>
              <a:rPr lang="en-CA" sz="2100" dirty="0">
                <a:latin typeface="Arial" charset="0"/>
              </a:rPr>
              <a:t>of the </a:t>
            </a:r>
            <a:r>
              <a:rPr lang="en-CA" sz="2100" dirty="0" smtClean="0">
                <a:latin typeface="Arial" charset="0"/>
              </a:rPr>
              <a:t>employer</a:t>
            </a:r>
          </a:p>
          <a:p>
            <a:pPr marL="625475" lvl="0" indent="-533400">
              <a:spcBef>
                <a:spcPts val="0"/>
              </a:spcBef>
              <a:spcAft>
                <a:spcPts val="600"/>
              </a:spcAft>
              <a:buClr>
                <a:srgbClr val="990000"/>
              </a:buClr>
              <a:buSzPct val="140000"/>
              <a:buFont typeface="Wingdings" pitchFamily="2" charset="2"/>
              <a:buChar char="§"/>
            </a:pPr>
            <a:r>
              <a:rPr lang="en-CA" dirty="0" smtClean="0">
                <a:latin typeface="Arial" charset="0"/>
              </a:rPr>
              <a:t>Ethical dilemmas</a:t>
            </a:r>
          </a:p>
          <a:p>
            <a:pPr marL="625475" lvl="0" indent="-533400">
              <a:spcBef>
                <a:spcPts val="0"/>
              </a:spcBef>
              <a:spcAft>
                <a:spcPts val="600"/>
              </a:spcAft>
              <a:buClr>
                <a:srgbClr val="990000"/>
              </a:buClr>
              <a:buSzPct val="140000"/>
              <a:buFont typeface="Wingdings" pitchFamily="2" charset="2"/>
              <a:buChar char="§"/>
            </a:pPr>
            <a:r>
              <a:rPr lang="en-CA" dirty="0" smtClean="0">
                <a:latin typeface="Arial" charset="0"/>
              </a:rPr>
              <a:t>Possible methods to solve the problem</a:t>
            </a:r>
          </a:p>
          <a:p>
            <a:pPr marL="625475" lvl="0" indent="-533400">
              <a:spcBef>
                <a:spcPts val="0"/>
              </a:spcBef>
              <a:spcAft>
                <a:spcPts val="600"/>
              </a:spcAft>
              <a:buClr>
                <a:srgbClr val="990000"/>
              </a:buClr>
              <a:buSzPct val="140000"/>
              <a:buFont typeface="Wingdings" pitchFamily="2" charset="2"/>
              <a:buChar char="§"/>
            </a:pPr>
            <a:r>
              <a:rPr lang="en-CA" dirty="0" smtClean="0">
                <a:latin typeface="Arial" charset="0"/>
              </a:rPr>
              <a:t>…………</a:t>
            </a:r>
          </a:p>
        </p:txBody>
      </p:sp>
      <p:sp>
        <p:nvSpPr>
          <p:cNvPr id="6" name="Foliennummernplatzhalter 5"/>
          <p:cNvSpPr>
            <a:spLocks noGrp="1"/>
          </p:cNvSpPr>
          <p:nvPr>
            <p:ph type="sldNum" sz="quarter" idx="12"/>
          </p:nvPr>
        </p:nvSpPr>
        <p:spPr>
          <a:xfrm>
            <a:off x="7671460" y="6356350"/>
            <a:ext cx="1347840" cy="365125"/>
          </a:xfrm>
          <a:prstGeom prst="rect">
            <a:avLst/>
          </a:prstGeom>
        </p:spPr>
        <p:txBody>
          <a:bodyPr/>
          <a:lstStyle/>
          <a:p>
            <a:r>
              <a:rPr lang="de-DE" sz="1200" dirty="0" smtClean="0">
                <a:solidFill>
                  <a:srgbClr val="000000"/>
                </a:solidFill>
              </a:rPr>
              <a:t>	</a:t>
            </a:r>
            <a:fld id="{4DE56298-5039-4DC6-BBAF-7DCDB0D42890}" type="slidenum">
              <a:rPr lang="de-DE" sz="1200" smtClean="0">
                <a:solidFill>
                  <a:srgbClr val="000000"/>
                </a:solidFill>
              </a:rPr>
              <a:pPr/>
              <a:t>5</a:t>
            </a:fld>
            <a:endParaRPr lang="de-DE" sz="1200" dirty="0">
              <a:solidFill>
                <a:srgbClr val="000000"/>
              </a:solidFill>
            </a:endParaRPr>
          </a:p>
        </p:txBody>
      </p:sp>
    </p:spTree>
    <p:extLst>
      <p:ext uri="{BB962C8B-B14F-4D97-AF65-F5344CB8AC3E}">
        <p14:creationId xmlns:p14="http://schemas.microsoft.com/office/powerpoint/2010/main" val="610050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1277" y="336891"/>
            <a:ext cx="7687107" cy="715845"/>
          </a:xfrm>
        </p:spPr>
        <p:txBody>
          <a:bodyPr>
            <a:normAutofit/>
          </a:bodyPr>
          <a:lstStyle/>
          <a:p>
            <a:r>
              <a:rPr lang="en-CA" dirty="0" smtClean="0">
                <a:solidFill>
                  <a:srgbClr val="8A0000"/>
                </a:solidFill>
              </a:rPr>
              <a:t>Division of Labour</a:t>
            </a:r>
            <a:r>
              <a:rPr lang="en-CA" sz="2200" dirty="0" smtClean="0">
                <a:solidFill>
                  <a:srgbClr val="8A0000"/>
                </a:solidFill>
              </a:rPr>
              <a:t> </a:t>
            </a:r>
            <a:endParaRPr lang="en-CA" sz="2200" dirty="0">
              <a:solidFill>
                <a:srgbClr val="8A0000"/>
              </a:solidFill>
            </a:endParaRPr>
          </a:p>
        </p:txBody>
      </p:sp>
      <p:sp>
        <p:nvSpPr>
          <p:cNvPr id="3" name="Inhaltsplatzhalter 2"/>
          <p:cNvSpPr>
            <a:spLocks noGrp="1"/>
          </p:cNvSpPr>
          <p:nvPr>
            <p:ph sz="half" idx="1"/>
          </p:nvPr>
        </p:nvSpPr>
        <p:spPr>
          <a:xfrm>
            <a:off x="251520" y="1221730"/>
            <a:ext cx="8640960" cy="4944120"/>
          </a:xfrm>
          <a:solidFill>
            <a:srgbClr val="F7FCEE"/>
          </a:solidFill>
        </p:spPr>
        <p:txBody>
          <a:bodyPr>
            <a:normAutofit fontScale="92500" lnSpcReduction="10000"/>
          </a:bodyPr>
          <a:lstStyle/>
          <a:p>
            <a:pPr marL="342900" lvl="0" indent="-342900">
              <a:spcBef>
                <a:spcPts val="600"/>
              </a:spcBef>
              <a:buClr>
                <a:srgbClr val="990000"/>
              </a:buClr>
              <a:buSzPct val="130000"/>
              <a:buFont typeface="Wingdings" pitchFamily="2" charset="2"/>
              <a:buChar char="§"/>
            </a:pPr>
            <a:endParaRPr lang="de-DE" dirty="0" smtClean="0">
              <a:latin typeface="Arial" charset="0"/>
            </a:endParaRPr>
          </a:p>
          <a:p>
            <a:pPr marL="92075" lvl="0" algn="ctr">
              <a:spcBef>
                <a:spcPts val="0"/>
              </a:spcBef>
              <a:spcAft>
                <a:spcPts val="600"/>
              </a:spcAft>
              <a:buClr>
                <a:srgbClr val="990000"/>
              </a:buClr>
              <a:buSzPct val="140000"/>
              <a:buNone/>
            </a:pPr>
            <a:r>
              <a:rPr lang="en-CA" dirty="0" smtClean="0">
                <a:solidFill>
                  <a:srgbClr val="8A0000"/>
                </a:solidFill>
                <a:latin typeface="Arial" charset="0"/>
              </a:rPr>
              <a:t>Strictly regulated fulfillment of tasks and divided responsibilities</a:t>
            </a:r>
          </a:p>
          <a:p>
            <a:pPr marL="92075" lvl="0" algn="ctr">
              <a:spcBef>
                <a:spcPts val="0"/>
              </a:spcBef>
              <a:spcAft>
                <a:spcPts val="600"/>
              </a:spcAft>
              <a:buClr>
                <a:srgbClr val="990000"/>
              </a:buClr>
              <a:buSzPct val="140000"/>
              <a:buNone/>
            </a:pPr>
            <a:r>
              <a:rPr lang="en-CA" dirty="0">
                <a:solidFill>
                  <a:srgbClr val="8A0000"/>
                </a:solidFill>
                <a:latin typeface="Arial" charset="0"/>
              </a:rPr>
              <a:t>v</a:t>
            </a:r>
            <a:r>
              <a:rPr lang="en-CA" dirty="0" smtClean="0">
                <a:solidFill>
                  <a:srgbClr val="8A0000"/>
                </a:solidFill>
                <a:latin typeface="Arial" charset="0"/>
              </a:rPr>
              <a:t>ersus</a:t>
            </a:r>
            <a:endParaRPr lang="en-CA" dirty="0" smtClean="0">
              <a:solidFill>
                <a:srgbClr val="8A0000"/>
              </a:solidFill>
              <a:latin typeface="Arial" charset="0"/>
            </a:endParaRPr>
          </a:p>
          <a:p>
            <a:pPr marL="92075" lvl="0" algn="ctr">
              <a:spcBef>
                <a:spcPts val="0"/>
              </a:spcBef>
              <a:spcAft>
                <a:spcPts val="600"/>
              </a:spcAft>
              <a:buClr>
                <a:srgbClr val="990000"/>
              </a:buClr>
              <a:buSzPct val="140000"/>
              <a:buNone/>
            </a:pPr>
            <a:r>
              <a:rPr lang="en-CA" dirty="0" smtClean="0">
                <a:solidFill>
                  <a:srgbClr val="8A0000"/>
                </a:solidFill>
                <a:latin typeface="Arial" charset="0"/>
              </a:rPr>
              <a:t>Overlapping tasks and clear responsibilities</a:t>
            </a:r>
          </a:p>
          <a:p>
            <a:pPr marL="92075" lvl="0">
              <a:spcBef>
                <a:spcPts val="1800"/>
              </a:spcBef>
              <a:spcAft>
                <a:spcPts val="0"/>
              </a:spcAft>
              <a:buClr>
                <a:srgbClr val="990000"/>
              </a:buClr>
              <a:buSzPct val="140000"/>
              <a:buNone/>
            </a:pPr>
            <a:r>
              <a:rPr lang="en-CA" dirty="0" smtClean="0">
                <a:latin typeface="Arial" charset="0"/>
              </a:rPr>
              <a:t>Both trends can be found in practice</a:t>
            </a:r>
          </a:p>
          <a:p>
            <a:pPr marL="92075" lvl="0">
              <a:spcBef>
                <a:spcPts val="1200"/>
              </a:spcBef>
              <a:spcAft>
                <a:spcPts val="1200"/>
              </a:spcAft>
              <a:buClr>
                <a:srgbClr val="990000"/>
              </a:buClr>
              <a:buSzPct val="140000"/>
              <a:buNone/>
            </a:pPr>
            <a:r>
              <a:rPr lang="en-CA" dirty="0" smtClean="0">
                <a:latin typeface="Arial" charset="0"/>
              </a:rPr>
              <a:t>But promising practice </a:t>
            </a:r>
            <a:r>
              <a:rPr lang="en-CA" dirty="0">
                <a:latin typeface="Arial" charset="0"/>
              </a:rPr>
              <a:t>organisations </a:t>
            </a:r>
            <a:r>
              <a:rPr lang="en-CA" dirty="0" smtClean="0">
                <a:latin typeface="Arial" charset="0"/>
              </a:rPr>
              <a:t>seem to have </a:t>
            </a:r>
          </a:p>
          <a:p>
            <a:pPr marL="434975" indent="-342900">
              <a:spcBef>
                <a:spcPts val="0"/>
              </a:spcBef>
              <a:spcAft>
                <a:spcPts val="1200"/>
              </a:spcAft>
              <a:buClr>
                <a:srgbClr val="990000"/>
              </a:buClr>
              <a:buSzPct val="140000"/>
            </a:pPr>
            <a:r>
              <a:rPr lang="en-CA" dirty="0" smtClean="0">
                <a:solidFill>
                  <a:srgbClr val="990000"/>
                </a:solidFill>
                <a:latin typeface="Arial" charset="0"/>
              </a:rPr>
              <a:t>Clear </a:t>
            </a:r>
            <a:r>
              <a:rPr lang="en-CA" dirty="0" smtClean="0">
                <a:solidFill>
                  <a:srgbClr val="990000"/>
                </a:solidFill>
                <a:latin typeface="Arial" charset="0"/>
              </a:rPr>
              <a:t>responsibilities </a:t>
            </a:r>
            <a:r>
              <a:rPr lang="en-CA" dirty="0" smtClean="0">
                <a:latin typeface="Arial" charset="0"/>
              </a:rPr>
              <a:t>but a very </a:t>
            </a:r>
            <a:r>
              <a:rPr lang="en-CA" dirty="0" smtClean="0">
                <a:solidFill>
                  <a:srgbClr val="990000"/>
                </a:solidFill>
                <a:latin typeface="Arial" charset="0"/>
              </a:rPr>
              <a:t>low level of division of labour </a:t>
            </a:r>
            <a:r>
              <a:rPr lang="en-CA" dirty="0" smtClean="0">
                <a:latin typeface="Arial" charset="0"/>
              </a:rPr>
              <a:t>in the care teams</a:t>
            </a:r>
          </a:p>
          <a:p>
            <a:pPr marL="434975" indent="-342900">
              <a:spcBef>
                <a:spcPts val="0"/>
              </a:spcBef>
              <a:spcAft>
                <a:spcPts val="1200"/>
              </a:spcAft>
              <a:buClr>
                <a:srgbClr val="990000"/>
              </a:buClr>
              <a:buSzPct val="140000"/>
            </a:pPr>
            <a:r>
              <a:rPr lang="en-CA" dirty="0" smtClean="0">
                <a:latin typeface="Arial" charset="0"/>
              </a:rPr>
              <a:t>Care </a:t>
            </a:r>
            <a:r>
              <a:rPr lang="en-CA" dirty="0" smtClean="0">
                <a:latin typeface="Arial" charset="0"/>
              </a:rPr>
              <a:t>managers who take part in the chores of every day life</a:t>
            </a:r>
          </a:p>
          <a:p>
            <a:pPr marL="434975" indent="-342900">
              <a:spcBef>
                <a:spcPts val="0"/>
              </a:spcBef>
              <a:spcAft>
                <a:spcPts val="1200"/>
              </a:spcAft>
              <a:buClr>
                <a:srgbClr val="990000"/>
              </a:buClr>
              <a:buSzPct val="140000"/>
            </a:pPr>
            <a:r>
              <a:rPr lang="en-CA" dirty="0" smtClean="0">
                <a:latin typeface="Arial" charset="0"/>
              </a:rPr>
              <a:t>Assistive </a:t>
            </a:r>
            <a:r>
              <a:rPr lang="en-CA" dirty="0" smtClean="0">
                <a:latin typeface="Arial" charset="0"/>
              </a:rPr>
              <a:t>personnel which is integrated in the team and fulfill certain qualified tasks under supervision </a:t>
            </a:r>
          </a:p>
          <a:p>
            <a:pPr marL="434975" indent="-342900">
              <a:spcBef>
                <a:spcPts val="0"/>
              </a:spcBef>
              <a:spcAft>
                <a:spcPts val="1200"/>
              </a:spcAft>
              <a:buClr>
                <a:srgbClr val="990000"/>
              </a:buClr>
              <a:buSzPct val="140000"/>
            </a:pPr>
            <a:r>
              <a:rPr lang="en-CA" dirty="0" smtClean="0">
                <a:latin typeface="Arial" charset="0"/>
              </a:rPr>
              <a:t>Apprentices</a:t>
            </a:r>
            <a:r>
              <a:rPr lang="en-CA" dirty="0" smtClean="0">
                <a:latin typeface="Arial" charset="0"/>
              </a:rPr>
              <a:t>, who are integrated into the teams and participate in the work under supervision</a:t>
            </a:r>
            <a:endParaRPr lang="en-CA" dirty="0">
              <a:latin typeface="Arial" charset="0"/>
            </a:endParaRPr>
          </a:p>
          <a:p>
            <a:pPr marL="92075" lvl="0">
              <a:spcBef>
                <a:spcPts val="0"/>
              </a:spcBef>
              <a:spcAft>
                <a:spcPts val="600"/>
              </a:spcAft>
              <a:buClr>
                <a:srgbClr val="990000"/>
              </a:buClr>
              <a:buSzPct val="140000"/>
              <a:buNone/>
            </a:pPr>
            <a:endParaRPr lang="en-CA" dirty="0" smtClean="0">
              <a:latin typeface="Arial" charset="0"/>
            </a:endParaRPr>
          </a:p>
          <a:p>
            <a:pPr marL="92075" lvl="0">
              <a:lnSpc>
                <a:spcPct val="120000"/>
              </a:lnSpc>
              <a:spcBef>
                <a:spcPts val="600"/>
              </a:spcBef>
              <a:spcAft>
                <a:spcPts val="1200"/>
              </a:spcAft>
              <a:buClr>
                <a:srgbClr val="990000"/>
              </a:buClr>
              <a:buSzPct val="140000"/>
              <a:buNone/>
            </a:pPr>
            <a:endParaRPr lang="en-CA" dirty="0" smtClean="0">
              <a:latin typeface="Arial" charset="0"/>
            </a:endParaRPr>
          </a:p>
          <a:p>
            <a:pPr marL="625475" lvl="0" indent="-533400">
              <a:lnSpc>
                <a:spcPct val="120000"/>
              </a:lnSpc>
              <a:spcBef>
                <a:spcPts val="600"/>
              </a:spcBef>
              <a:spcAft>
                <a:spcPts val="1200"/>
              </a:spcAft>
              <a:buClr>
                <a:srgbClr val="990000"/>
              </a:buClr>
              <a:buSzPct val="140000"/>
              <a:buFont typeface="Wingdings" pitchFamily="2" charset="2"/>
              <a:buChar char="§"/>
            </a:pPr>
            <a:endParaRPr lang="en-CA" dirty="0" smtClean="0">
              <a:latin typeface="Arial" charset="0"/>
            </a:endParaRPr>
          </a:p>
          <a:p>
            <a:pPr marL="625475" lvl="0" indent="-533400">
              <a:lnSpc>
                <a:spcPct val="120000"/>
              </a:lnSpc>
              <a:spcBef>
                <a:spcPts val="600"/>
              </a:spcBef>
              <a:spcAft>
                <a:spcPts val="1200"/>
              </a:spcAft>
              <a:buClr>
                <a:srgbClr val="990000"/>
              </a:buClr>
              <a:buSzPct val="140000"/>
              <a:buFont typeface="Wingdings" pitchFamily="2" charset="2"/>
              <a:buChar char="§"/>
            </a:pPr>
            <a:endParaRPr lang="en-CA" dirty="0" smtClean="0">
              <a:latin typeface="Arial" charset="0"/>
            </a:endParaRPr>
          </a:p>
          <a:p>
            <a:endParaRPr lang="de-DE" dirty="0"/>
          </a:p>
        </p:txBody>
      </p:sp>
      <p:sp>
        <p:nvSpPr>
          <p:cNvPr id="6" name="Foliennummernplatzhalter 5"/>
          <p:cNvSpPr>
            <a:spLocks noGrp="1"/>
          </p:cNvSpPr>
          <p:nvPr>
            <p:ph type="sldNum" sz="quarter" idx="12"/>
          </p:nvPr>
        </p:nvSpPr>
        <p:spPr>
          <a:xfrm>
            <a:off x="7671460" y="6356350"/>
            <a:ext cx="1347840" cy="365125"/>
          </a:xfrm>
          <a:prstGeom prst="rect">
            <a:avLst/>
          </a:prstGeom>
        </p:spPr>
        <p:txBody>
          <a:bodyPr/>
          <a:lstStyle/>
          <a:p>
            <a:r>
              <a:rPr lang="de-DE" sz="1200" dirty="0" smtClean="0">
                <a:solidFill>
                  <a:srgbClr val="000000"/>
                </a:solidFill>
              </a:rPr>
              <a:t>	</a:t>
            </a:r>
            <a:fld id="{4DE56298-5039-4DC6-BBAF-7DCDB0D42890}" type="slidenum">
              <a:rPr lang="de-DE" sz="1200" smtClean="0">
                <a:solidFill>
                  <a:srgbClr val="000000"/>
                </a:solidFill>
              </a:rPr>
              <a:pPr/>
              <a:t>6</a:t>
            </a:fld>
            <a:endParaRPr lang="de-DE" sz="1200" dirty="0">
              <a:solidFill>
                <a:srgbClr val="000000"/>
              </a:solidFill>
            </a:endParaRPr>
          </a:p>
        </p:txBody>
      </p:sp>
    </p:spTree>
    <p:extLst>
      <p:ext uri="{BB962C8B-B14F-4D97-AF65-F5344CB8AC3E}">
        <p14:creationId xmlns:p14="http://schemas.microsoft.com/office/powerpoint/2010/main" val="28031145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1277" y="336891"/>
            <a:ext cx="7687107" cy="715845"/>
          </a:xfrm>
        </p:spPr>
        <p:txBody>
          <a:bodyPr>
            <a:normAutofit/>
          </a:bodyPr>
          <a:lstStyle/>
          <a:p>
            <a:r>
              <a:rPr lang="de-DE" dirty="0" smtClean="0">
                <a:solidFill>
                  <a:srgbClr val="8A0000"/>
                </a:solidFill>
              </a:rPr>
              <a:t>(New) </a:t>
            </a:r>
            <a:r>
              <a:rPr lang="de-DE" dirty="0" err="1" smtClean="0">
                <a:solidFill>
                  <a:srgbClr val="8A0000"/>
                </a:solidFill>
              </a:rPr>
              <a:t>Demands</a:t>
            </a:r>
            <a:r>
              <a:rPr lang="de-DE" dirty="0" smtClean="0">
                <a:solidFill>
                  <a:srgbClr val="8A0000"/>
                </a:solidFill>
              </a:rPr>
              <a:t> on </a:t>
            </a:r>
            <a:r>
              <a:rPr lang="de-DE" dirty="0" err="1" smtClean="0">
                <a:solidFill>
                  <a:srgbClr val="8A0000"/>
                </a:solidFill>
              </a:rPr>
              <a:t>workers</a:t>
            </a:r>
            <a:r>
              <a:rPr lang="de-DE" dirty="0" smtClean="0">
                <a:solidFill>
                  <a:srgbClr val="8A0000"/>
                </a:solidFill>
              </a:rPr>
              <a:t> in </a:t>
            </a:r>
            <a:r>
              <a:rPr lang="de-DE" dirty="0" err="1" smtClean="0">
                <a:solidFill>
                  <a:srgbClr val="8A0000"/>
                </a:solidFill>
              </a:rPr>
              <a:t>residential</a:t>
            </a:r>
            <a:r>
              <a:rPr lang="de-DE" dirty="0" smtClean="0">
                <a:solidFill>
                  <a:srgbClr val="8A0000"/>
                </a:solidFill>
              </a:rPr>
              <a:t> care</a:t>
            </a:r>
            <a:r>
              <a:rPr lang="de-DE" sz="2200" dirty="0" smtClean="0">
                <a:solidFill>
                  <a:srgbClr val="8A0000"/>
                </a:solidFill>
              </a:rPr>
              <a:t> </a:t>
            </a:r>
            <a:endParaRPr lang="de-DE" sz="2200" dirty="0">
              <a:solidFill>
                <a:srgbClr val="8A0000"/>
              </a:solidFill>
            </a:endParaRPr>
          </a:p>
        </p:txBody>
      </p:sp>
      <p:sp>
        <p:nvSpPr>
          <p:cNvPr id="3" name="Inhaltsplatzhalter 2"/>
          <p:cNvSpPr>
            <a:spLocks noGrp="1"/>
          </p:cNvSpPr>
          <p:nvPr>
            <p:ph sz="half" idx="1"/>
          </p:nvPr>
        </p:nvSpPr>
        <p:spPr>
          <a:xfrm>
            <a:off x="251520" y="1221730"/>
            <a:ext cx="8640960" cy="4944120"/>
          </a:xfrm>
          <a:solidFill>
            <a:srgbClr val="F7FCEE"/>
          </a:solidFill>
        </p:spPr>
        <p:txBody>
          <a:bodyPr>
            <a:normAutofit/>
          </a:bodyPr>
          <a:lstStyle/>
          <a:p>
            <a:pPr marL="625475" lvl="0" indent="-533400">
              <a:spcBef>
                <a:spcPts val="0"/>
              </a:spcBef>
              <a:spcAft>
                <a:spcPts val="600"/>
              </a:spcAft>
              <a:buClr>
                <a:srgbClr val="990000"/>
              </a:buClr>
              <a:buSzPct val="140000"/>
              <a:buFont typeface="Wingdings" pitchFamily="2" charset="2"/>
              <a:buChar char="§"/>
            </a:pPr>
            <a:r>
              <a:rPr lang="en-CA" dirty="0" smtClean="0">
                <a:solidFill>
                  <a:srgbClr val="990000"/>
                </a:solidFill>
                <a:latin typeface="Arial" charset="0"/>
              </a:rPr>
              <a:t>Integrate new/modified care concepts</a:t>
            </a:r>
            <a:r>
              <a:rPr lang="en-CA" dirty="0" smtClean="0">
                <a:latin typeface="Arial" charset="0"/>
              </a:rPr>
              <a:t/>
            </a:r>
            <a:br>
              <a:rPr lang="en-CA" dirty="0" smtClean="0">
                <a:latin typeface="Arial" charset="0"/>
              </a:rPr>
            </a:br>
            <a:r>
              <a:rPr lang="en-CA" dirty="0" smtClean="0">
                <a:latin typeface="Arial" charset="0"/>
              </a:rPr>
              <a:t>(De-institutionalisation of care homes)</a:t>
            </a:r>
            <a:br>
              <a:rPr lang="en-CA" dirty="0" smtClean="0">
                <a:latin typeface="Arial" charset="0"/>
              </a:rPr>
            </a:br>
            <a:r>
              <a:rPr lang="en-CA" dirty="0" smtClean="0">
                <a:latin typeface="Arial" charset="0"/>
              </a:rPr>
              <a:t>Create more home-like situations/normality in the </a:t>
            </a:r>
            <a:r>
              <a:rPr lang="en-CA" dirty="0">
                <a:latin typeface="Arial" charset="0"/>
              </a:rPr>
              <a:t>institutional </a:t>
            </a:r>
            <a:r>
              <a:rPr lang="en-CA" dirty="0" smtClean="0">
                <a:latin typeface="Arial" charset="0"/>
              </a:rPr>
              <a:t>setting (e.g. common </a:t>
            </a:r>
            <a:r>
              <a:rPr lang="en-CA" dirty="0">
                <a:latin typeface="Arial" charset="0"/>
              </a:rPr>
              <a:t>shared </a:t>
            </a:r>
            <a:r>
              <a:rPr lang="en-CA" dirty="0" smtClean="0">
                <a:latin typeface="Arial" charset="0"/>
              </a:rPr>
              <a:t>units), </a:t>
            </a:r>
          </a:p>
          <a:p>
            <a:pPr marL="625475" lvl="0" indent="-533400">
              <a:spcBef>
                <a:spcPts val="0"/>
              </a:spcBef>
              <a:spcAft>
                <a:spcPts val="600"/>
              </a:spcAft>
              <a:buClr>
                <a:srgbClr val="990000"/>
              </a:buClr>
              <a:buSzPct val="140000"/>
              <a:buFont typeface="Wingdings" pitchFamily="2" charset="2"/>
              <a:buChar char="§"/>
            </a:pPr>
            <a:r>
              <a:rPr lang="en-CA" dirty="0" smtClean="0">
                <a:solidFill>
                  <a:srgbClr val="8A0000"/>
                </a:solidFill>
                <a:latin typeface="Arial" charset="0"/>
              </a:rPr>
              <a:t>Organise partnership with the local community</a:t>
            </a:r>
            <a:r>
              <a:rPr lang="en-CA" dirty="0" smtClean="0">
                <a:latin typeface="Arial" charset="0"/>
              </a:rPr>
              <a:t/>
            </a:r>
            <a:br>
              <a:rPr lang="en-CA" dirty="0" smtClean="0">
                <a:latin typeface="Arial" charset="0"/>
              </a:rPr>
            </a:br>
            <a:r>
              <a:rPr lang="en-CA" dirty="0" smtClean="0">
                <a:latin typeface="Arial" charset="0"/>
              </a:rPr>
              <a:t>Neighbourhood contacts.(kindergarten, schools, associations)</a:t>
            </a:r>
          </a:p>
          <a:p>
            <a:pPr marL="625475" lvl="0" indent="-533400">
              <a:spcBef>
                <a:spcPts val="0"/>
              </a:spcBef>
              <a:spcAft>
                <a:spcPts val="600"/>
              </a:spcAft>
              <a:buClr>
                <a:srgbClr val="990000"/>
              </a:buClr>
              <a:buSzPct val="140000"/>
              <a:buFont typeface="Wingdings" pitchFamily="2" charset="2"/>
              <a:buChar char="§"/>
            </a:pPr>
            <a:r>
              <a:rPr lang="en-CA" dirty="0" smtClean="0">
                <a:solidFill>
                  <a:srgbClr val="8A0000"/>
                </a:solidFill>
                <a:latin typeface="Arial" charset="0"/>
              </a:rPr>
              <a:t>Involve relatives and friends</a:t>
            </a:r>
            <a:r>
              <a:rPr lang="en-CA" dirty="0" smtClean="0">
                <a:latin typeface="Arial" charset="0"/>
              </a:rPr>
              <a:t> of the residents in care and activities of the residents</a:t>
            </a:r>
          </a:p>
          <a:p>
            <a:pPr marL="625475" lvl="0" indent="-533400">
              <a:spcBef>
                <a:spcPts val="0"/>
              </a:spcBef>
              <a:spcAft>
                <a:spcPts val="600"/>
              </a:spcAft>
              <a:buClr>
                <a:srgbClr val="990000"/>
              </a:buClr>
              <a:buSzPct val="140000"/>
              <a:buFont typeface="Wingdings" pitchFamily="2" charset="2"/>
              <a:buChar char="§"/>
            </a:pPr>
            <a:r>
              <a:rPr lang="en-CA" dirty="0" smtClean="0">
                <a:solidFill>
                  <a:srgbClr val="8A0000"/>
                </a:solidFill>
                <a:latin typeface="Arial" charset="0"/>
              </a:rPr>
              <a:t>Organise and deal with a growing no. of volunteers </a:t>
            </a:r>
            <a:r>
              <a:rPr lang="en-CA" dirty="0" smtClean="0">
                <a:latin typeface="Arial" charset="0"/>
              </a:rPr>
              <a:t>taking an active part in care for the residents</a:t>
            </a:r>
          </a:p>
          <a:p>
            <a:pPr marL="625475" lvl="0" indent="-533400">
              <a:spcBef>
                <a:spcPts val="0"/>
              </a:spcBef>
              <a:spcAft>
                <a:spcPts val="600"/>
              </a:spcAft>
              <a:buClr>
                <a:srgbClr val="990000"/>
              </a:buClr>
              <a:buSzPct val="140000"/>
              <a:buFont typeface="Wingdings" pitchFamily="2" charset="2"/>
              <a:buChar char="§"/>
            </a:pPr>
            <a:r>
              <a:rPr lang="en-CA" dirty="0" smtClean="0">
                <a:latin typeface="Arial" charset="0"/>
              </a:rPr>
              <a:t>Train and supervise apprentices in their practical part of the three year training</a:t>
            </a:r>
          </a:p>
          <a:p>
            <a:pPr marL="625475" lvl="0" indent="-533400">
              <a:spcBef>
                <a:spcPts val="0"/>
              </a:spcBef>
              <a:spcAft>
                <a:spcPts val="600"/>
              </a:spcAft>
              <a:buClr>
                <a:srgbClr val="990000"/>
              </a:buClr>
              <a:buSzPct val="140000"/>
              <a:buFont typeface="Wingdings" pitchFamily="2" charset="2"/>
              <a:buChar char="§"/>
            </a:pPr>
            <a:r>
              <a:rPr lang="en-CA" dirty="0" smtClean="0">
                <a:solidFill>
                  <a:srgbClr val="8A0000"/>
                </a:solidFill>
                <a:latin typeface="Arial" charset="0"/>
              </a:rPr>
              <a:t>Deal with hospice organisations </a:t>
            </a:r>
            <a:r>
              <a:rPr lang="en-CA" dirty="0" smtClean="0">
                <a:latin typeface="Arial" charset="0"/>
              </a:rPr>
              <a:t>who support the end-of-life care</a:t>
            </a:r>
          </a:p>
          <a:p>
            <a:pPr marL="625475" lvl="0" indent="-533400">
              <a:lnSpc>
                <a:spcPct val="110000"/>
              </a:lnSpc>
              <a:spcBef>
                <a:spcPts val="0"/>
              </a:spcBef>
              <a:spcAft>
                <a:spcPts val="600"/>
              </a:spcAft>
              <a:buClr>
                <a:srgbClr val="990000"/>
              </a:buClr>
              <a:buSzPct val="140000"/>
              <a:buFont typeface="Wingdings" pitchFamily="2" charset="2"/>
              <a:buChar char="§"/>
            </a:pPr>
            <a:endParaRPr lang="de-DE" dirty="0" smtClean="0"/>
          </a:p>
          <a:p>
            <a:pPr>
              <a:lnSpc>
                <a:spcPct val="110000"/>
              </a:lnSpc>
              <a:spcBef>
                <a:spcPts val="0"/>
              </a:spcBef>
              <a:spcAft>
                <a:spcPts val="600"/>
              </a:spcAft>
            </a:pPr>
            <a:endParaRPr lang="de-DE" dirty="0" smtClean="0"/>
          </a:p>
          <a:p>
            <a:pPr>
              <a:lnSpc>
                <a:spcPct val="110000"/>
              </a:lnSpc>
              <a:spcAft>
                <a:spcPts val="600"/>
              </a:spcAft>
            </a:pPr>
            <a:endParaRPr lang="de-DE" dirty="0"/>
          </a:p>
        </p:txBody>
      </p:sp>
      <p:sp>
        <p:nvSpPr>
          <p:cNvPr id="6" name="Foliennummernplatzhalter 5"/>
          <p:cNvSpPr>
            <a:spLocks noGrp="1"/>
          </p:cNvSpPr>
          <p:nvPr>
            <p:ph type="sldNum" sz="quarter" idx="12"/>
          </p:nvPr>
        </p:nvSpPr>
        <p:spPr>
          <a:xfrm>
            <a:off x="7671460" y="6356350"/>
            <a:ext cx="1347840" cy="365125"/>
          </a:xfrm>
          <a:prstGeom prst="rect">
            <a:avLst/>
          </a:prstGeom>
        </p:spPr>
        <p:txBody>
          <a:bodyPr/>
          <a:lstStyle/>
          <a:p>
            <a:r>
              <a:rPr lang="de-DE" sz="1200" dirty="0" smtClean="0">
                <a:solidFill>
                  <a:srgbClr val="000000"/>
                </a:solidFill>
              </a:rPr>
              <a:t>	</a:t>
            </a:r>
            <a:fld id="{4DE56298-5039-4DC6-BBAF-7DCDB0D42890}" type="slidenum">
              <a:rPr lang="de-DE" sz="1200" smtClean="0">
                <a:solidFill>
                  <a:srgbClr val="000000"/>
                </a:solidFill>
              </a:rPr>
              <a:pPr/>
              <a:t>7</a:t>
            </a:fld>
            <a:endParaRPr lang="de-DE" sz="1200" dirty="0">
              <a:solidFill>
                <a:srgbClr val="000000"/>
              </a:solidFill>
            </a:endParaRPr>
          </a:p>
        </p:txBody>
      </p:sp>
    </p:spTree>
    <p:extLst>
      <p:ext uri="{BB962C8B-B14F-4D97-AF65-F5344CB8AC3E}">
        <p14:creationId xmlns:p14="http://schemas.microsoft.com/office/powerpoint/2010/main" val="1377232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1277" y="336891"/>
            <a:ext cx="7687107" cy="715845"/>
          </a:xfrm>
        </p:spPr>
        <p:txBody>
          <a:bodyPr>
            <a:normAutofit/>
          </a:bodyPr>
          <a:lstStyle/>
          <a:p>
            <a:r>
              <a:rPr lang="de-DE" dirty="0" err="1" smtClean="0">
                <a:solidFill>
                  <a:srgbClr val="8A0000"/>
                </a:solidFill>
              </a:rPr>
              <a:t>Prospects</a:t>
            </a:r>
            <a:r>
              <a:rPr lang="de-DE" sz="2200" dirty="0" smtClean="0">
                <a:solidFill>
                  <a:srgbClr val="8A0000"/>
                </a:solidFill>
              </a:rPr>
              <a:t> </a:t>
            </a:r>
            <a:endParaRPr lang="de-DE" sz="2200" dirty="0">
              <a:solidFill>
                <a:srgbClr val="8A0000"/>
              </a:solidFill>
            </a:endParaRPr>
          </a:p>
        </p:txBody>
      </p:sp>
      <p:sp>
        <p:nvSpPr>
          <p:cNvPr id="3" name="Inhaltsplatzhalter 2"/>
          <p:cNvSpPr>
            <a:spLocks noGrp="1"/>
          </p:cNvSpPr>
          <p:nvPr>
            <p:ph sz="half" idx="1"/>
          </p:nvPr>
        </p:nvSpPr>
        <p:spPr>
          <a:xfrm>
            <a:off x="251520" y="1221730"/>
            <a:ext cx="8640960" cy="4944120"/>
          </a:xfrm>
          <a:solidFill>
            <a:srgbClr val="F7FCEE"/>
          </a:solidFill>
        </p:spPr>
        <p:txBody>
          <a:bodyPr>
            <a:normAutofit/>
          </a:bodyPr>
          <a:lstStyle/>
          <a:p>
            <a:pPr marL="625475" indent="-533400">
              <a:lnSpc>
                <a:spcPct val="120000"/>
              </a:lnSpc>
              <a:spcBef>
                <a:spcPts val="0"/>
              </a:spcBef>
              <a:spcAft>
                <a:spcPts val="600"/>
              </a:spcAft>
              <a:buClr>
                <a:srgbClr val="990000"/>
              </a:buClr>
              <a:buSzPct val="140000"/>
            </a:pPr>
            <a:r>
              <a:rPr lang="en-US" dirty="0" smtClean="0">
                <a:latin typeface="Arial" charset="0"/>
              </a:rPr>
              <a:t>Increase </a:t>
            </a:r>
            <a:r>
              <a:rPr lang="en-US" dirty="0">
                <a:latin typeface="Arial" charset="0"/>
              </a:rPr>
              <a:t>in the number of academics in LTC</a:t>
            </a:r>
          </a:p>
          <a:p>
            <a:pPr marL="625475" indent="-533400">
              <a:lnSpc>
                <a:spcPct val="120000"/>
              </a:lnSpc>
              <a:spcBef>
                <a:spcPts val="0"/>
              </a:spcBef>
              <a:spcAft>
                <a:spcPts val="600"/>
              </a:spcAft>
              <a:buClr>
                <a:srgbClr val="990000"/>
              </a:buClr>
              <a:buSzPct val="140000"/>
            </a:pPr>
            <a:r>
              <a:rPr lang="en-US" dirty="0" smtClean="0">
                <a:latin typeface="Arial" charset="0"/>
              </a:rPr>
              <a:t>Integration of the qualification system for elderly care workers and nurses working for medical institutions is controversially debated and not decided.</a:t>
            </a:r>
          </a:p>
          <a:p>
            <a:pPr marL="625475" indent="-533400">
              <a:lnSpc>
                <a:spcPct val="120000"/>
              </a:lnSpc>
              <a:spcBef>
                <a:spcPts val="0"/>
              </a:spcBef>
              <a:spcAft>
                <a:spcPts val="600"/>
              </a:spcAft>
              <a:buClr>
                <a:srgbClr val="990000"/>
              </a:buClr>
              <a:buSzPct val="140000"/>
            </a:pPr>
            <a:r>
              <a:rPr lang="en-US" dirty="0" smtClean="0">
                <a:latin typeface="Arial" charset="0"/>
              </a:rPr>
              <a:t>Increasing necessity to provide further training/ specialized knowledge for care workers after their three-year training</a:t>
            </a:r>
            <a:endParaRPr lang="en-CA" dirty="0" smtClean="0"/>
          </a:p>
          <a:p>
            <a:pPr marL="625475" indent="-533400">
              <a:lnSpc>
                <a:spcPct val="120000"/>
              </a:lnSpc>
              <a:spcBef>
                <a:spcPts val="0"/>
              </a:spcBef>
              <a:spcAft>
                <a:spcPts val="600"/>
              </a:spcAft>
              <a:buClr>
                <a:srgbClr val="990000"/>
              </a:buClr>
              <a:buSzPct val="140000"/>
            </a:pPr>
            <a:r>
              <a:rPr lang="en-CA" dirty="0" smtClean="0"/>
              <a:t>Tendency to </a:t>
            </a:r>
            <a:r>
              <a:rPr lang="en-US" dirty="0" smtClean="0"/>
              <a:t>upgrade </a:t>
            </a:r>
            <a:r>
              <a:rPr lang="en-US" dirty="0"/>
              <a:t>the certification and educational requirements for assistive personnel. </a:t>
            </a:r>
            <a:endParaRPr lang="en-CA" dirty="0" smtClean="0"/>
          </a:p>
          <a:p>
            <a:pPr marL="625475" indent="-533400">
              <a:lnSpc>
                <a:spcPct val="120000"/>
              </a:lnSpc>
              <a:spcBef>
                <a:spcPts val="600"/>
              </a:spcBef>
              <a:spcAft>
                <a:spcPts val="1200"/>
              </a:spcAft>
              <a:buClr>
                <a:srgbClr val="990000"/>
              </a:buClr>
              <a:buSzPct val="140000"/>
            </a:pPr>
            <a:endParaRPr lang="en-US" dirty="0">
              <a:latin typeface="Arial" charset="0"/>
            </a:endParaRPr>
          </a:p>
        </p:txBody>
      </p:sp>
      <p:sp>
        <p:nvSpPr>
          <p:cNvPr id="6" name="Foliennummernplatzhalter 5"/>
          <p:cNvSpPr>
            <a:spLocks noGrp="1"/>
          </p:cNvSpPr>
          <p:nvPr>
            <p:ph type="sldNum" sz="quarter" idx="12"/>
          </p:nvPr>
        </p:nvSpPr>
        <p:spPr>
          <a:xfrm>
            <a:off x="7671460" y="6356350"/>
            <a:ext cx="1347840" cy="365125"/>
          </a:xfrm>
          <a:prstGeom prst="rect">
            <a:avLst/>
          </a:prstGeom>
        </p:spPr>
        <p:txBody>
          <a:bodyPr/>
          <a:lstStyle/>
          <a:p>
            <a:r>
              <a:rPr lang="de-DE" sz="1200" dirty="0" smtClean="0">
                <a:solidFill>
                  <a:srgbClr val="000000"/>
                </a:solidFill>
              </a:rPr>
              <a:t>	</a:t>
            </a:r>
            <a:fld id="{4DE56298-5039-4DC6-BBAF-7DCDB0D42890}" type="slidenum">
              <a:rPr lang="de-DE" sz="1200" smtClean="0">
                <a:solidFill>
                  <a:srgbClr val="000000"/>
                </a:solidFill>
              </a:rPr>
              <a:pPr/>
              <a:t>8</a:t>
            </a:fld>
            <a:endParaRPr lang="de-DE" sz="1200" dirty="0">
              <a:solidFill>
                <a:srgbClr val="000000"/>
              </a:solidFill>
            </a:endParaRPr>
          </a:p>
        </p:txBody>
      </p:sp>
      <p:sp>
        <p:nvSpPr>
          <p:cNvPr id="4" name="Rechteck 3"/>
          <p:cNvSpPr/>
          <p:nvPr/>
        </p:nvSpPr>
        <p:spPr>
          <a:xfrm>
            <a:off x="251521" y="4653136"/>
            <a:ext cx="8640960" cy="1492250"/>
          </a:xfrm>
          <a:prstGeom prst="rect">
            <a:avLst/>
          </a:prstGeom>
          <a:solidFill>
            <a:srgbClr val="FCDB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algn="ctr">
              <a:spcBef>
                <a:spcPts val="0"/>
              </a:spcBef>
              <a:spcAft>
                <a:spcPts val="600"/>
              </a:spcAft>
              <a:buClr>
                <a:srgbClr val="990000"/>
              </a:buClr>
              <a:buSzPct val="140000"/>
              <a:buNone/>
            </a:pPr>
            <a:r>
              <a:rPr lang="en-CA" sz="2000" dirty="0" smtClean="0">
                <a:solidFill>
                  <a:srgbClr val="8A0000"/>
                </a:solidFill>
              </a:rPr>
              <a:t>Despite financial restraints </a:t>
            </a:r>
            <a:r>
              <a:rPr lang="en-CA" sz="2000" smtClean="0">
                <a:solidFill>
                  <a:srgbClr val="8A0000"/>
                </a:solidFill>
              </a:rPr>
              <a:t>and contradicting </a:t>
            </a:r>
            <a:r>
              <a:rPr lang="en-CA" sz="2000" dirty="0" smtClean="0">
                <a:solidFill>
                  <a:srgbClr val="8A0000"/>
                </a:solidFill>
              </a:rPr>
              <a:t>developments in regulations the development and utilization </a:t>
            </a:r>
            <a:r>
              <a:rPr lang="en-CA" sz="2000" dirty="0">
                <a:solidFill>
                  <a:srgbClr val="8A0000"/>
                </a:solidFill>
              </a:rPr>
              <a:t>of competencies and skills is strongly dependent on </a:t>
            </a:r>
            <a:r>
              <a:rPr lang="en-CA" sz="2000" dirty="0" smtClean="0">
                <a:solidFill>
                  <a:srgbClr val="8A0000"/>
                </a:solidFill>
              </a:rPr>
              <a:t>the orientation given by </a:t>
            </a:r>
            <a:r>
              <a:rPr lang="en-CA" sz="2000" smtClean="0">
                <a:solidFill>
                  <a:srgbClr val="8A0000"/>
                </a:solidFill>
              </a:rPr>
              <a:t>the management </a:t>
            </a:r>
            <a:r>
              <a:rPr lang="en-CA" sz="2000" dirty="0" smtClean="0">
                <a:solidFill>
                  <a:srgbClr val="8A0000"/>
                </a:solidFill>
              </a:rPr>
              <a:t>of the work-place and the participation of the workers in decision making</a:t>
            </a:r>
            <a:endParaRPr lang="en-CA" sz="2000" dirty="0">
              <a:solidFill>
                <a:srgbClr val="8A0000"/>
              </a:solidFill>
            </a:endParaRPr>
          </a:p>
        </p:txBody>
      </p:sp>
    </p:spTree>
    <p:extLst>
      <p:ext uri="{BB962C8B-B14F-4D97-AF65-F5344CB8AC3E}">
        <p14:creationId xmlns:p14="http://schemas.microsoft.com/office/powerpoint/2010/main" val="649329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Inhaltsplatzhalter 2"/>
          <p:cNvSpPr>
            <a:spLocks noGrp="1"/>
          </p:cNvSpPr>
          <p:nvPr>
            <p:ph idx="1"/>
          </p:nvPr>
        </p:nvSpPr>
        <p:spPr>
          <a:xfrm>
            <a:off x="251520" y="2133600"/>
            <a:ext cx="8132763" cy="3962400"/>
          </a:xfrm>
        </p:spPr>
        <p:txBody>
          <a:bodyPr/>
          <a:lstStyle/>
          <a:p>
            <a:pPr marL="88900" indent="0" algn="ctr" eaLnBrk="1" hangingPunct="1">
              <a:spcBef>
                <a:spcPts val="0"/>
              </a:spcBef>
              <a:spcAft>
                <a:spcPts val="600"/>
              </a:spcAft>
              <a:buClr>
                <a:srgbClr val="C00000"/>
              </a:buClr>
              <a:buNone/>
            </a:pPr>
            <a:r>
              <a:rPr lang="en-US" sz="3600" dirty="0" smtClean="0">
                <a:solidFill>
                  <a:srgbClr val="C00000"/>
                </a:solidFill>
                <a:latin typeface="Arial" charset="0"/>
              </a:rPr>
              <a:t>Thank you</a:t>
            </a:r>
          </a:p>
          <a:p>
            <a:pPr marL="88900" indent="0" algn="ctr" eaLnBrk="1" hangingPunct="1">
              <a:spcBef>
                <a:spcPts val="0"/>
              </a:spcBef>
              <a:spcAft>
                <a:spcPts val="600"/>
              </a:spcAft>
              <a:buClr>
                <a:srgbClr val="C00000"/>
              </a:buClr>
              <a:buNone/>
            </a:pPr>
            <a:endParaRPr lang="en-US" sz="3600" dirty="0" smtClean="0">
              <a:solidFill>
                <a:srgbClr val="C00000"/>
              </a:solidFill>
              <a:latin typeface="Arial" charset="0"/>
            </a:endParaRPr>
          </a:p>
          <a:p>
            <a:pPr marL="88900" indent="0" algn="ctr" eaLnBrk="1" hangingPunct="1">
              <a:spcBef>
                <a:spcPts val="0"/>
              </a:spcBef>
              <a:spcAft>
                <a:spcPts val="600"/>
              </a:spcAft>
              <a:buClr>
                <a:srgbClr val="C00000"/>
              </a:buClr>
              <a:buNone/>
            </a:pPr>
            <a:endParaRPr lang="en-US" sz="3600" dirty="0">
              <a:solidFill>
                <a:srgbClr val="C00000"/>
              </a:solidFill>
              <a:latin typeface="Arial" charset="0"/>
            </a:endParaRPr>
          </a:p>
          <a:p>
            <a:pPr marL="88900" indent="0" eaLnBrk="1" hangingPunct="1">
              <a:spcBef>
                <a:spcPts val="0"/>
              </a:spcBef>
              <a:spcAft>
                <a:spcPts val="600"/>
              </a:spcAft>
              <a:buClr>
                <a:srgbClr val="C00000"/>
              </a:buClr>
              <a:buNone/>
            </a:pPr>
            <a:r>
              <a:rPr lang="en-US" dirty="0" smtClean="0">
                <a:latin typeface="Arial" charset="0"/>
              </a:rPr>
              <a:t>Contact:</a:t>
            </a:r>
            <a:br>
              <a:rPr lang="en-US" dirty="0" smtClean="0">
                <a:latin typeface="Arial" charset="0"/>
              </a:rPr>
            </a:br>
            <a:r>
              <a:rPr lang="en-US" dirty="0" smtClean="0">
                <a:latin typeface="Arial" charset="0"/>
              </a:rPr>
              <a:t>Dr. Monika Goldmann</a:t>
            </a:r>
            <a:br>
              <a:rPr lang="en-US" dirty="0" smtClean="0">
                <a:latin typeface="Arial" charset="0"/>
              </a:rPr>
            </a:br>
            <a:r>
              <a:rPr lang="en-US" dirty="0" smtClean="0">
                <a:latin typeface="Arial" charset="0"/>
                <a:hlinkClick r:id="rId3"/>
              </a:rPr>
              <a:t>goldmann@sfs-dortmund.de</a:t>
            </a:r>
            <a:endParaRPr lang="en-US" dirty="0" smtClean="0">
              <a:latin typeface="Arial" charset="0"/>
            </a:endParaRPr>
          </a:p>
          <a:p>
            <a:pPr marL="88900" indent="0" eaLnBrk="1" hangingPunct="1">
              <a:spcBef>
                <a:spcPts val="0"/>
              </a:spcBef>
              <a:spcAft>
                <a:spcPts val="600"/>
              </a:spcAft>
              <a:buClr>
                <a:srgbClr val="C00000"/>
              </a:buClr>
              <a:buNone/>
            </a:pPr>
            <a:r>
              <a:rPr lang="en-US" dirty="0" smtClean="0">
                <a:latin typeface="Arial" charset="0"/>
              </a:rPr>
              <a:t>+49 231 1733918946</a:t>
            </a:r>
            <a:endParaRPr lang="en-US" dirty="0">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re Präsentation">
  <a:themeElements>
    <a:clrScheme name="Leere 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eere Präsentation">
      <a:majorFont>
        <a:latin typeface="TheSansCorrespondence"/>
        <a:ea typeface="ヒラギノ角ゴ Pro W3"/>
        <a:cs typeface=""/>
      </a:majorFont>
      <a:minorFont>
        <a:latin typeface="TheSansCorrespondence"/>
        <a:ea typeface="ヒラギノ角ゴ Pro W3"/>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400" b="0" i="0" u="none" strike="noStrike" cap="none" normalizeH="0" baseline="0" smtClean="0">
            <a:ln>
              <a:noFill/>
            </a:ln>
            <a:solidFill>
              <a:srgbClr val="4F5150"/>
            </a:solidFill>
            <a:effectLst/>
            <a:latin typeface="Arial" charset="0"/>
            <a:ea typeface="ヒラギノ角ゴ Pro W3"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400" b="0" i="0" u="none" strike="noStrike" cap="none" normalizeH="0" baseline="0" smtClean="0">
            <a:ln>
              <a:noFill/>
            </a:ln>
            <a:solidFill>
              <a:srgbClr val="4F5150"/>
            </a:solidFill>
            <a:effectLst/>
            <a:latin typeface="Arial" charset="0"/>
            <a:ea typeface="ヒラギノ角ゴ Pro W3" pitchFamily="96" charset="-128"/>
          </a:defRPr>
        </a:defPPr>
      </a:lstStyle>
    </a:lnDef>
  </a:objectDefaults>
  <a:extraClrSchemeLst>
    <a:extraClrScheme>
      <a:clrScheme name="Leere 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ere Prä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ere Prä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ere Prä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ere Prä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ere Prä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ere Prä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ere Prä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ere Prä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ere Prä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ere Prä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ere Prä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090603_tud_Arial">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504</Words>
  <Application>Microsoft Office PowerPoint</Application>
  <PresentationFormat>Bildschirmpräsentation (4:3)</PresentationFormat>
  <Paragraphs>98</Paragraphs>
  <Slides>9</Slides>
  <Notes>9</Notes>
  <HiddenSlides>0</HiddenSlides>
  <MMClips>0</MMClips>
  <ScaleCrop>false</ScaleCrop>
  <HeadingPairs>
    <vt:vector size="6" baseType="variant">
      <vt:variant>
        <vt:lpstr>Verwendete Schriftarten</vt:lpstr>
      </vt:variant>
      <vt:variant>
        <vt:i4>5</vt:i4>
      </vt:variant>
      <vt:variant>
        <vt:lpstr>Design</vt:lpstr>
      </vt:variant>
      <vt:variant>
        <vt:i4>2</vt:i4>
      </vt:variant>
      <vt:variant>
        <vt:lpstr>Folientitel</vt:lpstr>
      </vt:variant>
      <vt:variant>
        <vt:i4>9</vt:i4>
      </vt:variant>
    </vt:vector>
  </HeadingPairs>
  <TitlesOfParts>
    <vt:vector size="16" baseType="lpstr">
      <vt:lpstr>Arial Unicode MS</vt:lpstr>
      <vt:lpstr>Arial</vt:lpstr>
      <vt:lpstr>TheSansCorrespondence</vt:lpstr>
      <vt:lpstr>Wingdings</vt:lpstr>
      <vt:lpstr>ヒラギノ角ゴ Pro W3</vt:lpstr>
      <vt:lpstr>Leere Präsentation</vt:lpstr>
      <vt:lpstr>090603_tud_Arial</vt:lpstr>
      <vt:lpstr>Skills in Residential Long-Term Care Some recent Developments and Debates in Germany</vt:lpstr>
      <vt:lpstr>Agenda</vt:lpstr>
      <vt:lpstr>Trends influencing qualification and skills of care workers  </vt:lpstr>
      <vt:lpstr>Qualification of elder care workers</vt:lpstr>
      <vt:lpstr>Example for skill requirement </vt:lpstr>
      <vt:lpstr>Division of Labour </vt:lpstr>
      <vt:lpstr>(New) Demands on workers in residential care </vt:lpstr>
      <vt:lpstr>Prospects </vt:lpstr>
      <vt:lpstr>PowerPoint-Präsentation</vt:lpstr>
    </vt:vector>
  </TitlesOfParts>
  <Company>grimm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grimm</dc:creator>
  <cp:lastModifiedBy>MoGo</cp:lastModifiedBy>
  <cp:revision>193</cp:revision>
  <cp:lastPrinted>2013-05-26T08:30:04Z</cp:lastPrinted>
  <dcterms:created xsi:type="dcterms:W3CDTF">2008-01-03T15:11:24Z</dcterms:created>
  <dcterms:modified xsi:type="dcterms:W3CDTF">2015-07-12T08:43:51Z</dcterms:modified>
</cp:coreProperties>
</file>