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978" autoAdjust="0"/>
    <p:restoredTop sz="94737" autoAdjust="0"/>
  </p:normalViewPr>
  <p:slideViewPr>
    <p:cSldViewPr>
      <p:cViewPr varScale="1">
        <p:scale>
          <a:sx n="98" d="100"/>
          <a:sy n="98" d="100"/>
        </p:scale>
        <p:origin x="-114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78F59A-7603-46CF-A96D-A98DC62192C8}" type="datetimeFigureOut">
              <a:rPr lang="en-US" smtClean="0"/>
              <a:pPr/>
              <a:t>5/17/2015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970D04-EA6A-4359-9D60-C60F19C916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157985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3C1049-7DD9-471F-9467-68D6EA4B26B4}" type="datetimeFigureOut">
              <a:rPr lang="en-US" smtClean="0"/>
              <a:pPr/>
              <a:t>5/17/2015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7CCE44-016B-4E9D-BEF9-7D74F79AE7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934974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2FE39-361C-4AD8-8B8E-26ACD8C3F821}" type="datetimeFigureOut">
              <a:rPr lang="en-US" smtClean="0"/>
              <a:pPr/>
              <a:t>5/17/2015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907B705-200C-40C4-B84C-BC25C016C5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2FE39-361C-4AD8-8B8E-26ACD8C3F821}" type="datetimeFigureOut">
              <a:rPr lang="en-US" smtClean="0"/>
              <a:pPr/>
              <a:t>5/17/2015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07B705-200C-40C4-B84C-BC25C016C5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2FE39-361C-4AD8-8B8E-26ACD8C3F821}" type="datetimeFigureOut">
              <a:rPr lang="en-US" smtClean="0"/>
              <a:pPr/>
              <a:t>5/17/2015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07B705-200C-40C4-B84C-BC25C016C5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2FE39-361C-4AD8-8B8E-26ACD8C3F821}" type="datetimeFigureOut">
              <a:rPr lang="en-US" smtClean="0"/>
              <a:pPr/>
              <a:t>5/17/2015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07B705-200C-40C4-B84C-BC25C016C51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2FE39-361C-4AD8-8B8E-26ACD8C3F821}" type="datetimeFigureOut">
              <a:rPr lang="en-US" smtClean="0"/>
              <a:pPr/>
              <a:t>5/17/2015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07B705-200C-40C4-B84C-BC25C016C51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2FE39-361C-4AD8-8B8E-26ACD8C3F821}" type="datetimeFigureOut">
              <a:rPr lang="en-US" smtClean="0"/>
              <a:pPr/>
              <a:t>5/17/2015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07B705-200C-40C4-B84C-BC25C016C51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2FE39-361C-4AD8-8B8E-26ACD8C3F821}" type="datetimeFigureOut">
              <a:rPr lang="en-US" smtClean="0"/>
              <a:pPr/>
              <a:t>5/17/2015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07B705-200C-40C4-B84C-BC25C016C5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2FE39-361C-4AD8-8B8E-26ACD8C3F821}" type="datetimeFigureOut">
              <a:rPr lang="en-US" smtClean="0"/>
              <a:pPr/>
              <a:t>5/17/2015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07B705-200C-40C4-B84C-BC25C016C51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2FE39-361C-4AD8-8B8E-26ACD8C3F821}" type="datetimeFigureOut">
              <a:rPr lang="en-US" smtClean="0"/>
              <a:pPr/>
              <a:t>5/17/2015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07B705-200C-40C4-B84C-BC25C016C5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2FE39-361C-4AD8-8B8E-26ACD8C3F821}" type="datetimeFigureOut">
              <a:rPr lang="en-US" smtClean="0"/>
              <a:pPr/>
              <a:t>5/17/2015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07B705-200C-40C4-B84C-BC25C016C5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2FE39-361C-4AD8-8B8E-26ACD8C3F821}" type="datetimeFigureOut">
              <a:rPr lang="en-US" smtClean="0"/>
              <a:pPr/>
              <a:t>5/17/2015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907B705-200C-40C4-B84C-BC25C016C51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2FE39-361C-4AD8-8B8E-26ACD8C3F821}" type="datetimeFigureOut">
              <a:rPr lang="en-US" smtClean="0"/>
              <a:pPr/>
              <a:t>5/17/2015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907B705-200C-40C4-B84C-BC25C016C51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0" dirty="0" smtClean="0"/>
              <a:t>Skills for Long-Term Residential Care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772400" cy="1219199"/>
          </a:xfrm>
        </p:spPr>
        <p:txBody>
          <a:bodyPr>
            <a:normAutofit fontScale="55000" lnSpcReduction="20000"/>
          </a:bodyPr>
          <a:lstStyle/>
          <a:p>
            <a:pPr algn="ctr"/>
            <a:r>
              <a:rPr lang="en-US" b="1" dirty="0" smtClean="0">
                <a:solidFill>
                  <a:srgbClr val="0070C0"/>
                </a:solidFill>
              </a:rPr>
              <a:t>Charlene Harrington, PhD, RN</a:t>
            </a:r>
          </a:p>
          <a:p>
            <a:pPr algn="ctr"/>
            <a:r>
              <a:rPr lang="en-US" b="1" dirty="0" smtClean="0">
                <a:solidFill>
                  <a:srgbClr val="0070C0"/>
                </a:solidFill>
              </a:rPr>
              <a:t>Professor Emeritus</a:t>
            </a:r>
          </a:p>
          <a:p>
            <a:pPr algn="ctr"/>
            <a:r>
              <a:rPr lang="en-US" b="1" dirty="0" smtClean="0">
                <a:solidFill>
                  <a:srgbClr val="0070C0"/>
                </a:solidFill>
              </a:rPr>
              <a:t>University of California San Francisco</a:t>
            </a:r>
          </a:p>
          <a:p>
            <a:pPr algn="ctr"/>
            <a:endParaRPr lang="en-US" b="1" dirty="0" smtClean="0">
              <a:solidFill>
                <a:srgbClr val="0070C0"/>
              </a:solidFill>
            </a:endParaRPr>
          </a:p>
          <a:p>
            <a:pPr algn="ctr"/>
            <a:r>
              <a:rPr lang="en-US" b="1" dirty="0" smtClean="0">
                <a:solidFill>
                  <a:srgbClr val="0070C0"/>
                </a:solidFill>
              </a:rPr>
              <a:t>Workshop May 20, 2015 </a:t>
            </a:r>
          </a:p>
          <a:p>
            <a:pPr algn="ctr"/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483291"/>
          </a:xfrm>
        </p:spPr>
        <p:txBody>
          <a:bodyPr/>
          <a:lstStyle/>
          <a:p>
            <a:r>
              <a:rPr lang="en-US" b="1" dirty="0" smtClean="0"/>
              <a:t>Need to build a highly skilled, well-paid, and stable </a:t>
            </a:r>
            <a:r>
              <a:rPr lang="en-US" b="1" dirty="0" smtClean="0"/>
              <a:t>nursing workforce </a:t>
            </a:r>
            <a:endParaRPr lang="en-US" b="1" dirty="0" smtClean="0"/>
          </a:p>
          <a:p>
            <a:endParaRPr lang="en-US" b="1" dirty="0" smtClean="0"/>
          </a:p>
          <a:p>
            <a:r>
              <a:rPr lang="en-US" b="1" dirty="0" smtClean="0"/>
              <a:t>Need </a:t>
            </a:r>
            <a:r>
              <a:rPr lang="en-US" b="1" dirty="0" smtClean="0"/>
              <a:t>adequate nurse staffing levels to </a:t>
            </a:r>
            <a:r>
              <a:rPr lang="en-US" b="1" dirty="0" smtClean="0"/>
              <a:t>ensure </a:t>
            </a:r>
            <a:r>
              <a:rPr lang="en-US" b="1" dirty="0" smtClean="0"/>
              <a:t>high quality long term care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481328"/>
            <a:ext cx="8763000" cy="5148072"/>
          </a:xfrm>
        </p:spPr>
        <p:txBody>
          <a:bodyPr>
            <a:normAutofit fontScale="70000" lnSpcReduction="20000"/>
          </a:bodyPr>
          <a:lstStyle/>
          <a:p>
            <a:r>
              <a:rPr lang="en-US" b="1" dirty="0" smtClean="0"/>
              <a:t>12 systematic reviews since 2006 – over 120 research studies 	since 2001</a:t>
            </a:r>
          </a:p>
          <a:p>
            <a:pPr lvl="1"/>
            <a:r>
              <a:rPr lang="en-US" b="1" dirty="0" smtClean="0"/>
              <a:t>Backhaus et al 2014</a:t>
            </a:r>
          </a:p>
          <a:p>
            <a:pPr lvl="1"/>
            <a:r>
              <a:rPr lang="en-US" b="1" dirty="0" err="1" smtClean="0"/>
              <a:t>Bostick</a:t>
            </a:r>
            <a:r>
              <a:rPr lang="en-US" b="1" dirty="0" smtClean="0"/>
              <a:t> et al 2006</a:t>
            </a:r>
          </a:p>
          <a:p>
            <a:pPr lvl="1"/>
            <a:r>
              <a:rPr lang="en-US" b="1" dirty="0" smtClean="0"/>
              <a:t>Bryan et al 2012</a:t>
            </a:r>
          </a:p>
          <a:p>
            <a:pPr lvl="1"/>
            <a:r>
              <a:rPr lang="en-US" b="1" dirty="0" smtClean="0"/>
              <a:t>Castle 2008</a:t>
            </a:r>
          </a:p>
          <a:p>
            <a:pPr lvl="1"/>
            <a:r>
              <a:rPr lang="en-US" b="1" dirty="0" smtClean="0"/>
              <a:t>Collier &amp; Harrington 2008</a:t>
            </a:r>
          </a:p>
          <a:p>
            <a:pPr lvl="1"/>
            <a:r>
              <a:rPr lang="en-US" b="1" dirty="0" err="1" smtClean="0"/>
              <a:t>Dellefield</a:t>
            </a:r>
            <a:r>
              <a:rPr lang="en-US" b="1" dirty="0" smtClean="0"/>
              <a:t> et al 2015</a:t>
            </a:r>
          </a:p>
          <a:p>
            <a:pPr lvl="1"/>
            <a:r>
              <a:rPr lang="en-US" b="1" dirty="0" err="1" smtClean="0"/>
              <a:t>Dongjuan</a:t>
            </a:r>
            <a:r>
              <a:rPr lang="en-US" b="1" dirty="0" smtClean="0"/>
              <a:t> et al 2013</a:t>
            </a:r>
          </a:p>
          <a:p>
            <a:pPr lvl="1"/>
            <a:r>
              <a:rPr lang="en-US" b="1" dirty="0" err="1" smtClean="0"/>
              <a:t>Hodgkinson</a:t>
            </a:r>
            <a:r>
              <a:rPr lang="en-US" b="1" dirty="0" smtClean="0"/>
              <a:t> et al 2011</a:t>
            </a:r>
          </a:p>
          <a:p>
            <a:pPr lvl="1"/>
            <a:r>
              <a:rPr lang="en-US" b="1" dirty="0" smtClean="0"/>
              <a:t>O’Donnell &amp; McAuliffe 2011</a:t>
            </a:r>
          </a:p>
          <a:p>
            <a:pPr lvl="1"/>
            <a:r>
              <a:rPr lang="en-US" b="1" dirty="0" smtClean="0"/>
              <a:t>Shin &amp; </a:t>
            </a:r>
            <a:r>
              <a:rPr lang="en-US" b="1" dirty="0" err="1" smtClean="0"/>
              <a:t>Bae</a:t>
            </a:r>
            <a:r>
              <a:rPr lang="en-US" b="1" dirty="0" smtClean="0"/>
              <a:t> 2012</a:t>
            </a:r>
          </a:p>
          <a:p>
            <a:pPr lvl="1"/>
            <a:r>
              <a:rPr lang="en-US" b="1" dirty="0" err="1" smtClean="0"/>
              <a:t>Spilsbury</a:t>
            </a:r>
            <a:r>
              <a:rPr lang="en-US" b="1" dirty="0" smtClean="0"/>
              <a:t> et al 2011</a:t>
            </a:r>
          </a:p>
          <a:p>
            <a:pPr lvl="1"/>
            <a:r>
              <a:rPr lang="en-US" b="1" dirty="0" smtClean="0"/>
              <a:t>Streak 2011</a:t>
            </a:r>
          </a:p>
          <a:p>
            <a:endParaRPr lang="en-US" b="1" dirty="0" smtClean="0"/>
          </a:p>
          <a:p>
            <a:r>
              <a:rPr lang="en-US" b="1" dirty="0" smtClean="0"/>
              <a:t>RNs measured in hours, ratios, and skill mix</a:t>
            </a:r>
          </a:p>
          <a:p>
            <a:endParaRPr lang="en-US" b="1" dirty="0" smtClean="0"/>
          </a:p>
          <a:p>
            <a:r>
              <a:rPr lang="en-US" b="1" dirty="0" smtClean="0"/>
              <a:t>Strong association between higher RN staffing and total nursing  and quality of care (little association with LVN staffing)</a:t>
            </a:r>
            <a:endParaRPr lang="en-US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Relationship between Nurse Staffing and NH Quality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919472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 smtClean="0"/>
              <a:t>Process Measures</a:t>
            </a:r>
          </a:p>
          <a:p>
            <a:pPr lvl="1"/>
            <a:r>
              <a:rPr lang="en-US" b="1" dirty="0" smtClean="0"/>
              <a:t>Antipsychotic drug use</a:t>
            </a:r>
          </a:p>
          <a:p>
            <a:pPr lvl="1"/>
            <a:r>
              <a:rPr lang="en-US" b="1" dirty="0" smtClean="0"/>
              <a:t>Relationships to other team members and residents</a:t>
            </a:r>
          </a:p>
          <a:p>
            <a:pPr lvl="1"/>
            <a:r>
              <a:rPr lang="en-US" b="1" dirty="0" smtClean="0"/>
              <a:t>Resident and family satisfaction</a:t>
            </a:r>
          </a:p>
          <a:p>
            <a:r>
              <a:rPr lang="en-US" b="1" dirty="0" smtClean="0"/>
              <a:t>Outcome Measures </a:t>
            </a:r>
          </a:p>
          <a:p>
            <a:pPr lvl="1"/>
            <a:r>
              <a:rPr lang="en-US" b="1" dirty="0" smtClean="0"/>
              <a:t>All case mortality</a:t>
            </a:r>
          </a:p>
          <a:p>
            <a:pPr lvl="1"/>
            <a:r>
              <a:rPr lang="en-US" b="1" dirty="0" smtClean="0"/>
              <a:t>Hospitalization</a:t>
            </a:r>
          </a:p>
          <a:p>
            <a:pPr lvl="1"/>
            <a:r>
              <a:rPr lang="en-US" b="1" dirty="0" smtClean="0"/>
              <a:t>Contractures</a:t>
            </a:r>
          </a:p>
          <a:p>
            <a:pPr lvl="1"/>
            <a:r>
              <a:rPr lang="en-US" b="1" dirty="0" smtClean="0"/>
              <a:t>Deficiencies and complaints about quality of care and life</a:t>
            </a:r>
          </a:p>
          <a:p>
            <a:pPr lvl="1"/>
            <a:r>
              <a:rPr lang="en-US" b="1" dirty="0" smtClean="0"/>
              <a:t>Incontinence</a:t>
            </a:r>
          </a:p>
          <a:p>
            <a:pPr lvl="1"/>
            <a:r>
              <a:rPr lang="en-US" b="1" dirty="0" smtClean="0"/>
              <a:t>Pressure ulcers</a:t>
            </a:r>
          </a:p>
          <a:p>
            <a:pPr lvl="1"/>
            <a:r>
              <a:rPr lang="en-US" b="1" dirty="0" smtClean="0"/>
              <a:t>Urinary tract infections</a:t>
            </a:r>
          </a:p>
          <a:p>
            <a:pPr lvl="1"/>
            <a:r>
              <a:rPr lang="en-US" b="1" dirty="0" smtClean="0"/>
              <a:t>Mobility</a:t>
            </a:r>
          </a:p>
          <a:p>
            <a:pPr lvl="1"/>
            <a:r>
              <a:rPr lang="en-US" b="1" dirty="0" smtClean="0"/>
              <a:t>Weight loss</a:t>
            </a:r>
          </a:p>
          <a:p>
            <a:pPr lvl="1"/>
            <a:r>
              <a:rPr lang="en-US" b="1" dirty="0" smtClean="0"/>
              <a:t>Pain</a:t>
            </a:r>
          </a:p>
          <a:p>
            <a:pPr lvl="1"/>
            <a:r>
              <a:rPr lang="en-US" b="1" dirty="0" smtClean="0"/>
              <a:t>Depression and anxiety</a:t>
            </a:r>
          </a:p>
          <a:p>
            <a:pPr lvl="1"/>
            <a:r>
              <a:rPr lang="en-US" b="1" dirty="0" smtClean="0"/>
              <a:t>Litigation</a:t>
            </a:r>
          </a:p>
          <a:p>
            <a:pPr lvl="1"/>
            <a:r>
              <a:rPr lang="en-US" b="1" dirty="0" smtClean="0"/>
              <a:t>Patient safety  - e.g. falls and other</a:t>
            </a:r>
            <a:endParaRPr lang="en-US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" y="274638"/>
            <a:ext cx="8763000" cy="1143000"/>
          </a:xfrm>
        </p:spPr>
        <p:txBody>
          <a:bodyPr>
            <a:noAutofit/>
          </a:bodyPr>
          <a:lstStyle/>
          <a:p>
            <a:r>
              <a:rPr lang="en-US" sz="3200" b="0" dirty="0" smtClean="0"/>
              <a:t>RNs</a:t>
            </a:r>
            <a:r>
              <a:rPr lang="en-US" sz="3200" dirty="0" smtClean="0"/>
              <a:t> Staffing Levels Are Positively Related to Improved Process &amp; Outcome Measures </a:t>
            </a:r>
            <a:endParaRPr lang="en-US" sz="3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err="1" smtClean="0"/>
              <a:t>Casemix</a:t>
            </a:r>
            <a:r>
              <a:rPr lang="en-US" b="1" dirty="0" smtClean="0"/>
              <a:t>/acuity</a:t>
            </a:r>
          </a:p>
          <a:p>
            <a:r>
              <a:rPr lang="en-US" b="1" dirty="0" smtClean="0"/>
              <a:t>Short-stay &amp; Medicare residents</a:t>
            </a:r>
          </a:p>
          <a:p>
            <a:r>
              <a:rPr lang="en-US" b="1" dirty="0" smtClean="0"/>
              <a:t>Small facility size</a:t>
            </a:r>
          </a:p>
          <a:p>
            <a:r>
              <a:rPr lang="en-US" b="1" dirty="0" smtClean="0"/>
              <a:t>Higher payment rates </a:t>
            </a:r>
          </a:p>
          <a:p>
            <a:r>
              <a:rPr lang="en-US" b="1" dirty="0" smtClean="0"/>
              <a:t>Hospital-based facilities   </a:t>
            </a:r>
          </a:p>
          <a:p>
            <a:r>
              <a:rPr lang="en-US" b="1" dirty="0" smtClean="0"/>
              <a:t>Government &amp; Non-profit ownership </a:t>
            </a:r>
          </a:p>
          <a:p>
            <a:r>
              <a:rPr lang="en-US" b="1" dirty="0" smtClean="0"/>
              <a:t>Non-Chains </a:t>
            </a:r>
          </a:p>
          <a:p>
            <a:r>
              <a:rPr lang="en-US" b="1" dirty="0" smtClean="0"/>
              <a:t>Urban locations</a:t>
            </a:r>
          </a:p>
          <a:p>
            <a:r>
              <a:rPr lang="en-US" b="1" dirty="0" smtClean="0"/>
              <a:t>High market competition </a:t>
            </a:r>
          </a:p>
          <a:p>
            <a:r>
              <a:rPr lang="en-US" b="1" dirty="0" smtClean="0"/>
              <a:t>Higher government staffing standards </a:t>
            </a:r>
          </a:p>
          <a:p>
            <a:r>
              <a:rPr lang="en-US" b="1" dirty="0" smtClean="0"/>
              <a:t>Probably public reporting of staffing</a:t>
            </a:r>
            <a:endParaRPr lang="en-US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Factors Positively Affecting Nurse Staffing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791200"/>
          </a:xfrm>
        </p:spPr>
        <p:txBody>
          <a:bodyPr>
            <a:normAutofit/>
          </a:bodyPr>
          <a:lstStyle/>
          <a:p>
            <a:r>
              <a:rPr lang="en-US" sz="2000" b="1" dirty="0" smtClean="0"/>
              <a:t>US – 1 RN DON daily 7 days a week - &amp; 24 hr licensed nurses.  RN average is 50 minutes (0.83 hrs) and LVN is 50 minutes  per resident day  </a:t>
            </a:r>
          </a:p>
          <a:p>
            <a:r>
              <a:rPr lang="en-US" sz="2000" b="1" dirty="0" smtClean="0"/>
              <a:t>Canada – 3 provinces required RN DON and 7 required an RN 24 hours a day </a:t>
            </a:r>
          </a:p>
          <a:p>
            <a:r>
              <a:rPr lang="en-US" sz="2000" b="1" dirty="0" smtClean="0"/>
              <a:t>England – RN manager</a:t>
            </a:r>
          </a:p>
          <a:p>
            <a:r>
              <a:rPr lang="en-US" sz="2000" b="1" dirty="0" smtClean="0"/>
              <a:t>Germany – 1 RN 24 hours a day and 50% of caregivers must be RNs</a:t>
            </a:r>
          </a:p>
          <a:p>
            <a:r>
              <a:rPr lang="en-US" sz="2000" b="1" dirty="0" smtClean="0"/>
              <a:t>Norway – no formal standards but higher nurse staffing</a:t>
            </a:r>
          </a:p>
          <a:p>
            <a:r>
              <a:rPr lang="en-US" sz="2000" b="1" dirty="0" smtClean="0"/>
              <a:t>Sweden – no formal standards except dementia units with about 1RN: 9 residents</a:t>
            </a:r>
            <a:r>
              <a:rPr lang="en-US" sz="2000" dirty="0" smtClean="0"/>
              <a:t>  </a:t>
            </a:r>
            <a:r>
              <a:rPr lang="en-US" sz="2000" b="1" dirty="0" smtClean="0"/>
              <a:t>- has higher staffing levels</a:t>
            </a:r>
          </a:p>
          <a:p>
            <a:r>
              <a:rPr lang="en-US" sz="2000" b="1" dirty="0" smtClean="0"/>
              <a:t>Standards generally are well below recommended </a:t>
            </a:r>
            <a:r>
              <a:rPr lang="en-US" sz="2000" b="1" dirty="0" smtClean="0"/>
              <a:t>levels in US, Canada, and England</a:t>
            </a:r>
            <a:endParaRPr lang="en-US" sz="2000" b="1" dirty="0" smtClean="0"/>
          </a:p>
          <a:p>
            <a:r>
              <a:rPr lang="en-US" sz="2000" b="1" dirty="0" smtClean="0"/>
              <a:t>Reporting systems for actual staffing are inadequate</a:t>
            </a:r>
            <a:r>
              <a:rPr lang="en-US" sz="2000" dirty="0" smtClean="0"/>
              <a:t> </a:t>
            </a:r>
          </a:p>
          <a:p>
            <a:pPr lvl="2"/>
            <a:r>
              <a:rPr lang="en-US" sz="1300" dirty="0" smtClean="0"/>
              <a:t>Harrington, </a:t>
            </a:r>
            <a:r>
              <a:rPr lang="en-US" sz="1300" dirty="0" err="1" smtClean="0"/>
              <a:t>Choiniere</a:t>
            </a:r>
            <a:r>
              <a:rPr lang="en-US" sz="1300" dirty="0" smtClean="0"/>
              <a:t>, </a:t>
            </a:r>
            <a:r>
              <a:rPr lang="en-US" sz="1300" dirty="0" err="1" smtClean="0"/>
              <a:t>Goldmann</a:t>
            </a:r>
            <a:r>
              <a:rPr lang="en-US" sz="1300" dirty="0" smtClean="0"/>
              <a:t>,  Jacobsen, Lloyd, McGregor, </a:t>
            </a:r>
            <a:r>
              <a:rPr lang="en-US" sz="1300" dirty="0" err="1" smtClean="0"/>
              <a:t>Stamatopoulos</a:t>
            </a:r>
            <a:r>
              <a:rPr lang="en-US" sz="1300" dirty="0" smtClean="0"/>
              <a:t>, &amp; </a:t>
            </a:r>
            <a:r>
              <a:rPr lang="en-US" sz="1300" dirty="0" err="1" smtClean="0"/>
              <a:t>Szebehely</a:t>
            </a:r>
            <a:r>
              <a:rPr lang="en-US" sz="1300" dirty="0" smtClean="0"/>
              <a:t>, Intern </a:t>
            </a:r>
            <a:r>
              <a:rPr lang="en-US" sz="1300" dirty="0" err="1" smtClean="0"/>
              <a:t>Nurs</a:t>
            </a:r>
            <a:r>
              <a:rPr lang="en-US" sz="1300" dirty="0" smtClean="0"/>
              <a:t> Scholarship 2012.</a:t>
            </a:r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990600"/>
          </a:xfrm>
        </p:spPr>
        <p:txBody>
          <a:bodyPr/>
          <a:lstStyle/>
          <a:p>
            <a:r>
              <a:rPr lang="en-US" dirty="0" smtClean="0"/>
              <a:t>RN Staffing Standards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</p:spPr>
        <p:txBody>
          <a:bodyPr/>
          <a:lstStyle/>
          <a:p>
            <a:r>
              <a:rPr lang="en-US" sz="2400" b="1" dirty="0" smtClean="0"/>
              <a:t>RNs have 2 to 4 years &amp; LVN have12-18 months </a:t>
            </a:r>
            <a:r>
              <a:rPr lang="en-US" sz="2400" b="1" dirty="0" smtClean="0"/>
              <a:t>of training and </a:t>
            </a:r>
            <a:r>
              <a:rPr lang="en-US" sz="2400" b="1" dirty="0" smtClean="0"/>
              <a:t>passage of state exams</a:t>
            </a:r>
          </a:p>
          <a:p>
            <a:r>
              <a:rPr lang="en-US" sz="2400" b="1" dirty="0" smtClean="0"/>
              <a:t>NHs have less educated RNs, use more LVNs, and pay </a:t>
            </a:r>
            <a:r>
              <a:rPr lang="en-US" sz="2400" b="1" u="sng" dirty="0" smtClean="0"/>
              <a:t>lower wages and benefits</a:t>
            </a:r>
            <a:r>
              <a:rPr lang="en-US" sz="2400" b="1" dirty="0" smtClean="0"/>
              <a:t> than hospitals </a:t>
            </a:r>
            <a:endParaRPr lang="en-US" sz="2400" b="1" dirty="0" smtClean="0"/>
          </a:p>
          <a:p>
            <a:r>
              <a:rPr lang="en-US" sz="2400" b="1" dirty="0" smtClean="0"/>
              <a:t>RNs paid $34 hr, LVNs $25 hr, CNAs $12.56 hr in 2013 </a:t>
            </a:r>
            <a:endParaRPr lang="en-US" sz="2400" b="1" dirty="0" smtClean="0"/>
          </a:p>
          <a:p>
            <a:r>
              <a:rPr lang="en-US" sz="2400" b="1" dirty="0" smtClean="0"/>
              <a:t>BS and Master’s training </a:t>
            </a:r>
            <a:r>
              <a:rPr lang="en-US" sz="2400" b="1" dirty="0" smtClean="0"/>
              <a:t>(clinical </a:t>
            </a:r>
            <a:r>
              <a:rPr lang="en-US" sz="2400" b="1" dirty="0" smtClean="0"/>
              <a:t>nurse specialists &amp; nurse </a:t>
            </a:r>
            <a:r>
              <a:rPr lang="en-US" sz="2400" b="1" dirty="0" smtClean="0"/>
              <a:t>practitioners) </a:t>
            </a:r>
            <a:r>
              <a:rPr lang="en-US" sz="2400" b="1" dirty="0" smtClean="0"/>
              <a:t>have positive impact on </a:t>
            </a:r>
            <a:r>
              <a:rPr lang="en-US" sz="2400" b="1" dirty="0" smtClean="0"/>
              <a:t>quality</a:t>
            </a:r>
            <a:endParaRPr lang="en-US" sz="2400" b="1" dirty="0" smtClean="0"/>
          </a:p>
          <a:p>
            <a:r>
              <a:rPr lang="en-US" sz="2400" b="1" dirty="0" smtClean="0"/>
              <a:t>RNs are trained in resident assessment, clinical treatment, and care management &amp; coordination</a:t>
            </a:r>
          </a:p>
          <a:p>
            <a:r>
              <a:rPr lang="en-US" sz="2400" b="1" dirty="0" smtClean="0"/>
              <a:t>LVNs trained in medication management &amp; treatments</a:t>
            </a:r>
          </a:p>
          <a:p>
            <a:r>
              <a:rPr lang="en-US" sz="2400" b="1" dirty="0" smtClean="0"/>
              <a:t>Need for more highly trained and skilled Directors of Nursing and RNs</a:t>
            </a:r>
            <a:endParaRPr lang="en-US" sz="2400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US Nurse Education and Training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481328"/>
            <a:ext cx="86106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/>
              <a:t>Often in the DON or MDS assessment role</a:t>
            </a:r>
          </a:p>
          <a:p>
            <a:r>
              <a:rPr lang="en-US" b="1" dirty="0" smtClean="0"/>
              <a:t>Directly responsible for assessment, physical and psychological care, care management, and medication administration</a:t>
            </a:r>
          </a:p>
          <a:p>
            <a:r>
              <a:rPr lang="en-US" b="1" dirty="0" smtClean="0"/>
              <a:t>Indirectly responsible for documentation, supervision, care planning and management, coordination, quality assurance etc.</a:t>
            </a:r>
          </a:p>
          <a:p>
            <a:r>
              <a:rPr lang="en-US" b="1" dirty="0" smtClean="0"/>
              <a:t>Observational studies </a:t>
            </a:r>
          </a:p>
          <a:p>
            <a:pPr lvl="1"/>
            <a:r>
              <a:rPr lang="en-US" b="1" dirty="0" smtClean="0"/>
              <a:t>RNs spent 59% time on indirect care – </a:t>
            </a:r>
          </a:p>
          <a:p>
            <a:pPr lvl="3"/>
            <a:r>
              <a:rPr lang="en-US" b="1" dirty="0" err="1" smtClean="0"/>
              <a:t>Dellefield</a:t>
            </a:r>
            <a:r>
              <a:rPr lang="en-US" b="1" dirty="0" smtClean="0"/>
              <a:t>, Harrington and Kelly, 2012 </a:t>
            </a:r>
          </a:p>
          <a:p>
            <a:pPr lvl="1"/>
            <a:r>
              <a:rPr lang="en-US" b="1" dirty="0" smtClean="0"/>
              <a:t>Large amount of time in </a:t>
            </a:r>
            <a:r>
              <a:rPr lang="en-US" b="1" dirty="0" smtClean="0"/>
              <a:t>documentation</a:t>
            </a:r>
            <a:endParaRPr lang="en-US" b="1" dirty="0" smtClean="0"/>
          </a:p>
          <a:p>
            <a:r>
              <a:rPr lang="en-US" dirty="0" smtClean="0"/>
              <a:t> </a:t>
            </a:r>
            <a:r>
              <a:rPr lang="en-US" b="1" dirty="0" smtClean="0"/>
              <a:t>Need to improve the </a:t>
            </a:r>
            <a:r>
              <a:rPr lang="en-US" b="1" dirty="0" smtClean="0"/>
              <a:t>effectiveness of RN </a:t>
            </a:r>
            <a:r>
              <a:rPr lang="en-US" b="1" dirty="0" smtClean="0"/>
              <a:t>time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RN </a:t>
            </a:r>
            <a:r>
              <a:rPr lang="en-US" dirty="0" smtClean="0"/>
              <a:t>Activities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376672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Comprehensive assessment skills</a:t>
            </a:r>
          </a:p>
          <a:p>
            <a:r>
              <a:rPr lang="en-US" sz="3200" b="1" dirty="0" smtClean="0"/>
              <a:t>Clinical skills for diagnosis &amp; treatment</a:t>
            </a:r>
          </a:p>
          <a:p>
            <a:r>
              <a:rPr lang="en-US" sz="3200" b="1" dirty="0" smtClean="0"/>
              <a:t>Management and supervision skills</a:t>
            </a:r>
          </a:p>
          <a:p>
            <a:r>
              <a:rPr lang="en-US" sz="3200" b="1" dirty="0" smtClean="0"/>
              <a:t>Communication skills</a:t>
            </a:r>
          </a:p>
          <a:p>
            <a:r>
              <a:rPr lang="en-US" sz="3200" b="1" dirty="0" smtClean="0"/>
              <a:t>Regulations and standards of practice</a:t>
            </a:r>
          </a:p>
          <a:p>
            <a:r>
              <a:rPr lang="en-US" sz="3200" b="1" dirty="0" smtClean="0"/>
              <a:t>Documentation and reporting</a:t>
            </a:r>
          </a:p>
          <a:p>
            <a:r>
              <a:rPr lang="en-US" sz="3200" b="1" dirty="0" smtClean="0"/>
              <a:t>Quality assurance and improvement</a:t>
            </a:r>
            <a:endParaRPr lang="en-US" sz="3200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Nursing Skills Needed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295400"/>
            <a:ext cx="8458200" cy="4711891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 smtClean="0"/>
              <a:t>Inadequate government staffing standards in terms of the amount and mix of </a:t>
            </a:r>
            <a:r>
              <a:rPr lang="en-US" b="1" dirty="0" smtClean="0"/>
              <a:t>staff required</a:t>
            </a:r>
            <a:endParaRPr lang="en-US" b="1" dirty="0" smtClean="0"/>
          </a:p>
          <a:p>
            <a:endParaRPr lang="en-US" b="1" dirty="0" smtClean="0"/>
          </a:p>
          <a:p>
            <a:r>
              <a:rPr lang="en-US" b="1" dirty="0" smtClean="0"/>
              <a:t>Lack of financial accountability requirements to ensure that public funds are used for </a:t>
            </a:r>
            <a:r>
              <a:rPr lang="en-US" b="1" dirty="0" smtClean="0"/>
              <a:t>resident care</a:t>
            </a:r>
            <a:endParaRPr lang="en-US" b="1" dirty="0" smtClean="0"/>
          </a:p>
          <a:p>
            <a:endParaRPr lang="en-US" b="1" dirty="0" smtClean="0"/>
          </a:p>
          <a:p>
            <a:r>
              <a:rPr lang="en-US" b="1" dirty="0" smtClean="0"/>
              <a:t>NH industry political pressure to prevent stronger staffing and financial accountability regulations </a:t>
            </a:r>
          </a:p>
          <a:p>
            <a:endParaRPr lang="en-US" b="1" dirty="0" smtClean="0"/>
          </a:p>
          <a:p>
            <a:r>
              <a:rPr lang="en-US" b="1" dirty="0" smtClean="0"/>
              <a:t>Nurses, unions, </a:t>
            </a:r>
            <a:r>
              <a:rPr lang="en-US" b="1" dirty="0" smtClean="0"/>
              <a:t>and consumer groups lack clear </a:t>
            </a:r>
            <a:r>
              <a:rPr lang="en-US" b="1" dirty="0" smtClean="0"/>
              <a:t>and consistent policy positions on staffing</a:t>
            </a:r>
            <a:endParaRPr lang="en-US" b="1" dirty="0" smtClean="0"/>
          </a:p>
          <a:p>
            <a:endParaRPr lang="en-US" b="1" dirty="0" smtClean="0"/>
          </a:p>
          <a:p>
            <a:r>
              <a:rPr lang="en-US" b="1" dirty="0" smtClean="0"/>
              <a:t>Need to mobilize </a:t>
            </a:r>
            <a:r>
              <a:rPr lang="en-US" b="1" dirty="0" smtClean="0"/>
              <a:t>nurses, consumers, and the </a:t>
            </a:r>
            <a:r>
              <a:rPr lang="en-US" b="1" dirty="0" smtClean="0"/>
              <a:t>media to educate the public and policy makers about inadequate staffing and poor care</a:t>
            </a:r>
          </a:p>
          <a:p>
            <a:endParaRPr lang="en-US" b="1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/>
              <a:t>Barriers to Adequate Staffing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2201</TotalTime>
  <Words>611</Words>
  <Application>Microsoft Office PowerPoint</Application>
  <PresentationFormat>On-screen Show (4:3)</PresentationFormat>
  <Paragraphs>104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Concourse</vt:lpstr>
      <vt:lpstr>Skills for Long-Term Residential Care</vt:lpstr>
      <vt:lpstr>Relationship between Nurse Staffing and NH Quality</vt:lpstr>
      <vt:lpstr>RNs Staffing Levels Are Positively Related to Improved Process &amp; Outcome Measures </vt:lpstr>
      <vt:lpstr>Factors Positively Affecting Nurse Staffing</vt:lpstr>
      <vt:lpstr>RN Staffing Standards</vt:lpstr>
      <vt:lpstr>US Nurse Education and Training</vt:lpstr>
      <vt:lpstr>RN Activities</vt:lpstr>
      <vt:lpstr>Nursing Skills Needed</vt:lpstr>
      <vt:lpstr>Barriers to Adequate Staffing</vt:lpstr>
      <vt:lpstr>Conclusion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Chang</dc:title>
  <dc:creator>Charlene</dc:creator>
  <cp:lastModifiedBy> </cp:lastModifiedBy>
  <cp:revision>187</cp:revision>
  <dcterms:created xsi:type="dcterms:W3CDTF">2013-11-01T19:04:30Z</dcterms:created>
  <dcterms:modified xsi:type="dcterms:W3CDTF">2015-05-17T21:05:37Z</dcterms:modified>
</cp:coreProperties>
</file>